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6" r:id="rId3"/>
    <p:sldId id="277" r:id="rId4"/>
    <p:sldId id="258" r:id="rId5"/>
    <p:sldId id="259" r:id="rId6"/>
    <p:sldId id="261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63" r:id="rId26"/>
    <p:sldId id="284" r:id="rId27"/>
    <p:sldId id="285" r:id="rId28"/>
    <p:sldId id="262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A6D1-050E-4CD4-B26B-86C9540F39F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5078-7DB8-41B1-B0FB-95C4D2EC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6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0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3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4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2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4CFC-5B06-496E-BE13-612FBB51C84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i?id=2a000001870e665fc593ff2249bf25cd851e-1672552-fast-image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149081"/>
            <a:ext cx="2051720" cy="157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05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641" t="22922" r="24049" b="6833"/>
          <a:stretch/>
        </p:blipFill>
        <p:spPr>
          <a:xfrm>
            <a:off x="785612" y="95109"/>
            <a:ext cx="4721024" cy="6586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958" t="18764" r="23478" b="10334"/>
          <a:stretch/>
        </p:blipFill>
        <p:spPr>
          <a:xfrm>
            <a:off x="6272012" y="95109"/>
            <a:ext cx="4803819" cy="67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3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817" t="22146" r="39155" b="19234"/>
          <a:stretch/>
        </p:blipFill>
        <p:spPr>
          <a:xfrm>
            <a:off x="7295466" y="283335"/>
            <a:ext cx="4501582" cy="6442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035" t="23649" r="40951" b="44842"/>
          <a:stretch/>
        </p:blipFill>
        <p:spPr>
          <a:xfrm>
            <a:off x="502275" y="412124"/>
            <a:ext cx="6500791" cy="60568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536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183" t="23085" r="38204" b="38398"/>
          <a:stretch/>
        </p:blipFill>
        <p:spPr>
          <a:xfrm>
            <a:off x="656823" y="333703"/>
            <a:ext cx="5104335" cy="6260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860" t="17824" r="36091" b="8336"/>
          <a:stretch/>
        </p:blipFill>
        <p:spPr>
          <a:xfrm>
            <a:off x="6709893" y="333703"/>
            <a:ext cx="4417453" cy="63129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651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3" t="22146" r="36197" b="5143"/>
          <a:stretch/>
        </p:blipFill>
        <p:spPr>
          <a:xfrm>
            <a:off x="1004550" y="114964"/>
            <a:ext cx="4613105" cy="6491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071" t="16322" r="36091" b="11155"/>
          <a:stretch/>
        </p:blipFill>
        <p:spPr>
          <a:xfrm>
            <a:off x="6697013" y="114964"/>
            <a:ext cx="4591419" cy="64918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792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17" t="22522" r="38943" b="18857"/>
          <a:stretch/>
        </p:blipFill>
        <p:spPr>
          <a:xfrm>
            <a:off x="1004552" y="218939"/>
            <a:ext cx="4327302" cy="6136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240" t="15946" r="39048" b="25997"/>
          <a:stretch/>
        </p:blipFill>
        <p:spPr>
          <a:xfrm>
            <a:off x="6787166" y="218939"/>
            <a:ext cx="4559121" cy="6552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129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605" t="27971" r="38838" b="14160"/>
          <a:stretch/>
        </p:blipFill>
        <p:spPr>
          <a:xfrm>
            <a:off x="3606085" y="154548"/>
            <a:ext cx="4676621" cy="64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0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078" t="23085" r="37993" b="33513"/>
          <a:stretch/>
        </p:blipFill>
        <p:spPr>
          <a:xfrm>
            <a:off x="669701" y="656824"/>
            <a:ext cx="5394630" cy="52803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753" t="19140" r="35986" b="7586"/>
          <a:stretch/>
        </p:blipFill>
        <p:spPr>
          <a:xfrm>
            <a:off x="6864440" y="115910"/>
            <a:ext cx="4696066" cy="66117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473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3" t="16698" r="35881" b="13222"/>
          <a:stretch/>
        </p:blipFill>
        <p:spPr>
          <a:xfrm>
            <a:off x="566669" y="190884"/>
            <a:ext cx="4881094" cy="65490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859" t="25716" r="36197" b="4954"/>
          <a:stretch/>
        </p:blipFill>
        <p:spPr>
          <a:xfrm>
            <a:off x="6748530" y="114502"/>
            <a:ext cx="4919729" cy="66254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813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3" t="16321" r="36092" b="12845"/>
          <a:stretch/>
        </p:blipFill>
        <p:spPr>
          <a:xfrm>
            <a:off x="3670480" y="141667"/>
            <a:ext cx="4837810" cy="6608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675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045C71-9F6E-7830-244F-25364D385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8154"/>
            <a:ext cx="9144000" cy="650144"/>
          </a:xfrm>
        </p:spPr>
        <p:txBody>
          <a:bodyPr>
            <a:noAutofit/>
          </a:bodyPr>
          <a:lstStyle/>
          <a:p>
            <a:r>
              <a:rPr lang="ru-RU" sz="4400" dirty="0">
                <a:latin typeface="Candara" panose="020E0502030303020204" pitchFamily="34" charset="0"/>
              </a:rPr>
              <a:t>однажды в родительском чате…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12611E-7A2B-FEDC-F008-15AA5E5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46" y="2233510"/>
            <a:ext cx="2972302" cy="3295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ACB2D4-76C0-957F-3718-CE4A8637F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>
            <a:off x="7949614" y="3200596"/>
            <a:ext cx="2718386" cy="2774179"/>
          </a:xfrm>
          <a:prstGeom prst="rect">
            <a:avLst/>
          </a:prstGeom>
        </p:spPr>
      </p:pic>
      <p:sp>
        <p:nvSpPr>
          <p:cNvPr id="9" name="Скругленная прямоугольная выноска 8">
            <a:extLst>
              <a:ext uri="{FF2B5EF4-FFF2-40B4-BE49-F238E27FC236}">
                <a16:creationId xmlns="" xmlns:a16="http://schemas.microsoft.com/office/drawing/2014/main" id="{532623D9-72C0-73E4-CC7F-59A075EA394F}"/>
              </a:ext>
            </a:extLst>
          </p:cNvPr>
          <p:cNvSpPr/>
          <p:nvPr/>
        </p:nvSpPr>
        <p:spPr>
          <a:xfrm>
            <a:off x="5543049" y="2519989"/>
            <a:ext cx="2972301" cy="1361210"/>
          </a:xfrm>
          <a:prstGeom prst="wedgeRoundRectCallout">
            <a:avLst>
              <a:gd name="adj1" fmla="val 94951"/>
              <a:gd name="adj2" fmla="val 9303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Уважаемые родители</a:t>
            </a:r>
            <a:r>
              <a:rPr lang="en-US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!  </a:t>
            </a:r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 кого еще из детей пропадают вещи и деньги?</a:t>
            </a:r>
          </a:p>
        </p:txBody>
      </p:sp>
    </p:spTree>
    <p:extLst>
      <p:ext uri="{BB962C8B-B14F-4D97-AF65-F5344CB8AC3E}">
        <p14:creationId xmlns:p14="http://schemas.microsoft.com/office/powerpoint/2010/main" val="25863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6225" y="373487"/>
            <a:ext cx="10071279" cy="131364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образовательный маршрут молодого педагога как основа профессионального и творческого становления»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C:\Users\User\Downloads\-5289700796159605933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996" y="1853148"/>
            <a:ext cx="8648165" cy="483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5" y="373487"/>
            <a:ext cx="1759521" cy="135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83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12611E-7A2B-FEDC-F008-15AA5E5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78" y="4265534"/>
            <a:ext cx="2276910" cy="252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ACB2D4-76C0-957F-3718-CE4A8637F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>
            <a:off x="8622508" y="4639540"/>
            <a:ext cx="1333833" cy="1361210"/>
          </a:xfrm>
          <a:prstGeom prst="rect">
            <a:avLst/>
          </a:prstGeom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="" xmlns:a16="http://schemas.microsoft.com/office/drawing/2014/main" id="{FF00CE92-DB5F-EA9E-5C20-A1887257635F}"/>
              </a:ext>
            </a:extLst>
          </p:cNvPr>
          <p:cNvSpPr/>
          <p:nvPr/>
        </p:nvSpPr>
        <p:spPr>
          <a:xfrm>
            <a:off x="5524012" y="4147729"/>
            <a:ext cx="2972301" cy="1361210"/>
          </a:xfrm>
          <a:prstGeom prst="wedgeRoundRectCallout">
            <a:avLst>
              <a:gd name="adj1" fmla="val 85641"/>
              <a:gd name="adj2" fmla="val 906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 прошлой неделе из кармана пропало 5 рублей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800" dirty="0">
                <a:latin typeface="Candara" panose="020E0502030303020204" pitchFamily="34" charset="0"/>
              </a:rPr>
              <a:t>была запущена волна негатива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C34D21C-C0D9-77AD-05B1-9E5E04D4A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5491" r="68877" b="52221"/>
          <a:stretch/>
        </p:blipFill>
        <p:spPr bwMode="auto">
          <a:xfrm flipH="1">
            <a:off x="1752601" y="1323499"/>
            <a:ext cx="2039443" cy="26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6CD3FFC7-25D5-5291-E962-BDE530421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50000" r="2569" b="7712"/>
          <a:stretch/>
        </p:blipFill>
        <p:spPr bwMode="auto">
          <a:xfrm>
            <a:off x="8954002" y="1852370"/>
            <a:ext cx="1659273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>
            <a:extLst>
              <a:ext uri="{FF2B5EF4-FFF2-40B4-BE49-F238E27FC236}">
                <a16:creationId xmlns="" xmlns:a16="http://schemas.microsoft.com/office/drawing/2014/main" id="{532623D9-72C0-73E4-CC7F-59A075EA394F}"/>
              </a:ext>
            </a:extLst>
          </p:cNvPr>
          <p:cNvSpPr/>
          <p:nvPr/>
        </p:nvSpPr>
        <p:spPr>
          <a:xfrm>
            <a:off x="6305509" y="1903224"/>
            <a:ext cx="2316998" cy="857901"/>
          </a:xfrm>
          <a:prstGeom prst="wedgeRoundRectCallout">
            <a:avLst>
              <a:gd name="adj1" fmla="val 83112"/>
              <a:gd name="adj2" fmla="val 10236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 моего пропал циркуль!</a:t>
            </a:r>
          </a:p>
        </p:txBody>
      </p:sp>
      <p:sp>
        <p:nvSpPr>
          <p:cNvPr id="10" name="Скругленная прямоугольная выноска 9">
            <a:extLst>
              <a:ext uri="{FF2B5EF4-FFF2-40B4-BE49-F238E27FC236}">
                <a16:creationId xmlns="" xmlns:a16="http://schemas.microsoft.com/office/drawing/2014/main" id="{58EEB097-AC64-5E0B-3353-E7A6CFAF2C11}"/>
              </a:ext>
            </a:extLst>
          </p:cNvPr>
          <p:cNvSpPr/>
          <p:nvPr/>
        </p:nvSpPr>
        <p:spPr>
          <a:xfrm>
            <a:off x="3968838" y="2901052"/>
            <a:ext cx="2972301" cy="768036"/>
          </a:xfrm>
          <a:prstGeom prst="wedgeRoundRectCallout">
            <a:avLst>
              <a:gd name="adj1" fmla="val -77288"/>
              <a:gd name="adj2" fmla="val -6385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Набор ручек найти не можем!</a:t>
            </a:r>
          </a:p>
        </p:txBody>
      </p:sp>
    </p:spTree>
    <p:extLst>
      <p:ext uri="{BB962C8B-B14F-4D97-AF65-F5344CB8AC3E}">
        <p14:creationId xmlns:p14="http://schemas.microsoft.com/office/powerpoint/2010/main" val="35074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12611E-7A2B-FEDC-F008-15AA5E5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03" y="4213058"/>
            <a:ext cx="2337669" cy="2591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ACB2D4-76C0-957F-3718-CE4A8637F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>
            <a:off x="9172338" y="1757794"/>
            <a:ext cx="1333833" cy="136121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500" dirty="0">
                <a:latin typeface="Candara" panose="020E0502030303020204" pitchFamily="34" charset="0"/>
              </a:rPr>
              <a:t>началось выяснение отношений</a:t>
            </a:r>
          </a:p>
        </p:txBody>
      </p:sp>
      <p:sp>
        <p:nvSpPr>
          <p:cNvPr id="9" name="Скругленная прямоугольная выноска 8">
            <a:extLst>
              <a:ext uri="{FF2B5EF4-FFF2-40B4-BE49-F238E27FC236}">
                <a16:creationId xmlns="" xmlns:a16="http://schemas.microsoft.com/office/drawing/2014/main" id="{532623D9-72C0-73E4-CC7F-59A075EA394F}"/>
              </a:ext>
            </a:extLst>
          </p:cNvPr>
          <p:cNvSpPr/>
          <p:nvPr/>
        </p:nvSpPr>
        <p:spPr>
          <a:xfrm>
            <a:off x="6210300" y="1349062"/>
            <a:ext cx="2335832" cy="1073350"/>
          </a:xfrm>
          <a:prstGeom prst="wedgeRoundRectCallout">
            <a:avLst>
              <a:gd name="adj1" fmla="val 105834"/>
              <a:gd name="adj2" fmla="val 3453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Займитесь воспитанием своих детей!</a:t>
            </a:r>
          </a:p>
        </p:txBody>
      </p:sp>
      <p:pic>
        <p:nvPicPr>
          <p:cNvPr id="2" name="Picture 4" descr="Смешные комиксы,веб-комиксы с юмором и их переводы,Комиксы Cyanide and happiness,Цианистый калий и счастье,звонок оттуда,телефон жопа алло,песочница,удалённое">
            <a:extLst>
              <a:ext uri="{FF2B5EF4-FFF2-40B4-BE49-F238E27FC236}">
                <a16:creationId xmlns="" xmlns:a16="http://schemas.microsoft.com/office/drawing/2014/main" id="{46E1AFA5-EFC5-B1B0-9566-371974B4D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7" t="4878" r="3121" b="52696"/>
          <a:stretch/>
        </p:blipFill>
        <p:spPr bwMode="auto">
          <a:xfrm>
            <a:off x="1685830" y="1221244"/>
            <a:ext cx="2004954" cy="27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>
            <a:extLst>
              <a:ext uri="{FF2B5EF4-FFF2-40B4-BE49-F238E27FC236}">
                <a16:creationId xmlns="" xmlns:a16="http://schemas.microsoft.com/office/drawing/2014/main" id="{58EEB097-AC64-5E0B-3353-E7A6CFAF2C11}"/>
              </a:ext>
            </a:extLst>
          </p:cNvPr>
          <p:cNvSpPr/>
          <p:nvPr/>
        </p:nvSpPr>
        <p:spPr>
          <a:xfrm>
            <a:off x="4037861" y="2930682"/>
            <a:ext cx="2972301" cy="768036"/>
          </a:xfrm>
          <a:prstGeom prst="wedgeRoundRectCallout">
            <a:avLst>
              <a:gd name="adj1" fmla="val -77288"/>
              <a:gd name="adj2" fmla="val -6385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Требую разобраться в ситуации!</a:t>
            </a:r>
          </a:p>
        </p:txBody>
      </p:sp>
      <p:pic>
        <p:nvPicPr>
          <p:cNvPr id="3" name="Picture 2" descr="﻿1Я8Ч ГОА&#10;ЭТОТ ТЕЛЕФОН УЖАСНО ТЯЖЁЛЫЙ&#10;ТЕНДЕНЦИИ РЫНКА МОБИЛЬНЫХ ТЕЛЕФОНОВ&#10;2004 ГОА&#10;Я НЕ МОГУ ПОПАСТЬ ПО КНОПКАМ!&#10;)&#10;2008 ГОА 2013 ГОА&#10;МАМ, Я НЕ МОГУ ГОВОРИТЬ. Я С ЛОПАТЫ ЗВОНЮ&#10;ЧТО ЗА НАХЕР?/ ТЕЛЕФОН БЕЗ КНОПОК.»,Смешные комиксы,веб-комиксы с юмором и их переводы,Цианид и счастье">
            <a:extLst>
              <a:ext uri="{FF2B5EF4-FFF2-40B4-BE49-F238E27FC236}">
                <a16:creationId xmlns="" xmlns:a16="http://schemas.microsoft.com/office/drawing/2014/main" id="{3CE14767-4215-BCD9-CE85-A52D1FAC4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34111" r="80343" b="9921"/>
          <a:stretch/>
        </p:blipFill>
        <p:spPr bwMode="auto">
          <a:xfrm>
            <a:off x="8724912" y="4384995"/>
            <a:ext cx="1943088" cy="22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="" xmlns:a16="http://schemas.microsoft.com/office/drawing/2014/main" id="{FF00CE92-DB5F-EA9E-5C20-A1887257635F}"/>
              </a:ext>
            </a:extLst>
          </p:cNvPr>
          <p:cNvSpPr/>
          <p:nvPr/>
        </p:nvSpPr>
        <p:spPr>
          <a:xfrm>
            <a:off x="5524012" y="4147730"/>
            <a:ext cx="2972301" cy="936889"/>
          </a:xfrm>
          <a:prstGeom prst="wedgeRoundRectCallout">
            <a:avLst>
              <a:gd name="adj1" fmla="val 84243"/>
              <a:gd name="adj2" fmla="val 646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Я буду жаловаться!!!!!</a:t>
            </a:r>
          </a:p>
        </p:txBody>
      </p:sp>
    </p:spTree>
    <p:extLst>
      <p:ext uri="{BB962C8B-B14F-4D97-AF65-F5344CB8AC3E}">
        <p14:creationId xmlns:p14="http://schemas.microsoft.com/office/powerpoint/2010/main" val="11221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300" dirty="0">
                <a:latin typeface="Candara" panose="020E0502030303020204" pitchFamily="34" charset="0"/>
              </a:rPr>
              <a:t>появилось много вопросов к детям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D5A02F5-08D0-B19E-DA3E-690FBF709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9" t="19094" r="61208" b="52887"/>
          <a:stretch/>
        </p:blipFill>
        <p:spPr>
          <a:xfrm>
            <a:off x="1752601" y="2975016"/>
            <a:ext cx="2972301" cy="2669004"/>
          </a:xfrm>
          <a:prstGeom prst="rect">
            <a:avLst/>
          </a:prstGeom>
        </p:spPr>
      </p:pic>
      <p:sp>
        <p:nvSpPr>
          <p:cNvPr id="10" name="Скругленная прямоугольная выноска 9">
            <a:extLst>
              <a:ext uri="{FF2B5EF4-FFF2-40B4-BE49-F238E27FC236}">
                <a16:creationId xmlns="" xmlns:a16="http://schemas.microsoft.com/office/drawing/2014/main" id="{58EEB097-AC64-5E0B-3353-E7A6CFAF2C11}"/>
              </a:ext>
            </a:extLst>
          </p:cNvPr>
          <p:cNvSpPr/>
          <p:nvPr/>
        </p:nvSpPr>
        <p:spPr>
          <a:xfrm>
            <a:off x="3123700" y="1449367"/>
            <a:ext cx="2972301" cy="1260904"/>
          </a:xfrm>
          <a:prstGeom prst="wedgeRoundRectCallout">
            <a:avLst>
              <a:gd name="adj1" fmla="val -43261"/>
              <a:gd name="adj2" fmla="val 9101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 тебя точно ничего не пропадало???</a:t>
            </a:r>
          </a:p>
        </p:txBody>
      </p:sp>
      <p:pic>
        <p:nvPicPr>
          <p:cNvPr id="12" name="Picture 6" descr="﻿НУ ВСЁ, Я УСТАЛА ОТ ТВОЕГО ГАДКОГО ПОВЕДЕНИЯ/&#10;%&#10;■ I&#10;ТЫ НАКАЗАН! ДВЕ НЕДЕЛИ БЕЗ КОМПЬЮТЕРА/&#10;&amp;&#10;I \&#10;ОХРЕНЕЛАР/&#10;Я ТЕБЯ НЕНАВИЖУ/ ЛУЧШЕ БЫ Я ВООБЩЕ НЕ РОЖДАЛСЯ/&#10;&amp;,Смешные комиксы,веб-комиксы с юмором и их переводы,Комиксы Cyanide and happiness,Цианистый калий и счастье,желание,маленький">
            <a:extLst>
              <a:ext uri="{FF2B5EF4-FFF2-40B4-BE49-F238E27FC236}">
                <a16:creationId xmlns="" xmlns:a16="http://schemas.microsoft.com/office/drawing/2014/main" id="{83D3249E-2CB4-983C-B308-D3AB4E9B9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2394" r="71726" b="53496"/>
          <a:stretch/>
        </p:blipFill>
        <p:spPr bwMode="auto">
          <a:xfrm>
            <a:off x="7031182" y="3314701"/>
            <a:ext cx="3636818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="" xmlns:a16="http://schemas.microsoft.com/office/drawing/2014/main" id="{FF00CE92-DB5F-EA9E-5C20-A1887257635F}"/>
              </a:ext>
            </a:extLst>
          </p:cNvPr>
          <p:cNvSpPr/>
          <p:nvPr/>
        </p:nvSpPr>
        <p:spPr>
          <a:xfrm>
            <a:off x="5094521" y="2867077"/>
            <a:ext cx="2972301" cy="1469436"/>
          </a:xfrm>
          <a:prstGeom prst="wedgeRoundRectCallout">
            <a:avLst>
              <a:gd name="adj1" fmla="val 84243"/>
              <a:gd name="adj2" fmla="val 646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Кто в твоем классе может воровать?</a:t>
            </a:r>
          </a:p>
        </p:txBody>
      </p:sp>
    </p:spTree>
    <p:extLst>
      <p:ext uri="{BB962C8B-B14F-4D97-AF65-F5344CB8AC3E}">
        <p14:creationId xmlns:p14="http://schemas.microsoft.com/office/powerpoint/2010/main" val="5635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ndara" panose="020E0502030303020204" pitchFamily="34" charset="0"/>
              </a:rPr>
              <a:t>обсуждение растянулось на несколько дней и сотни сообщений</a:t>
            </a:r>
          </a:p>
        </p:txBody>
      </p:sp>
      <p:pic>
        <p:nvPicPr>
          <p:cNvPr id="10242" name="Picture 2" descr="Смешные комиксы,веб-комиксы с юмором и их переводы,Комиксы Cyanide and happiness,Цианистый калий и счастье,звонок оттуда,телефон жопа алло,песочница,удалённое">
            <a:extLst>
              <a:ext uri="{FF2B5EF4-FFF2-40B4-BE49-F238E27FC236}">
                <a16:creationId xmlns="" xmlns:a16="http://schemas.microsoft.com/office/drawing/2014/main" id="{79D9B60E-D9D2-73FD-F81A-EAAF57F32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9" t="54143" r="2261" b="9949"/>
          <a:stretch/>
        </p:blipFill>
        <p:spPr bwMode="auto">
          <a:xfrm>
            <a:off x="6691747" y="1538616"/>
            <a:ext cx="2802835" cy="31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Цианид и счастье | ВКонтакте">
            <a:extLst>
              <a:ext uri="{FF2B5EF4-FFF2-40B4-BE49-F238E27FC236}">
                <a16:creationId xmlns="" xmlns:a16="http://schemas.microsoft.com/office/drawing/2014/main" id="{8E786BEF-CF91-EAAD-80B1-BA674041E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6465" r="72010" b="52785"/>
          <a:stretch/>
        </p:blipFill>
        <p:spPr bwMode="auto">
          <a:xfrm>
            <a:off x="2852213" y="1738105"/>
            <a:ext cx="2177535" cy="31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рожи цианид и счастье / смешные картинки и другие приколы: комиксы, гиф  анимация, видео, лучший интеллектуальный юмор.">
            <a:extLst>
              <a:ext uri="{FF2B5EF4-FFF2-40B4-BE49-F238E27FC236}">
                <a16:creationId xmlns="" xmlns:a16="http://schemas.microsoft.com/office/drawing/2014/main" id="{688CD145-E394-BF9D-CEAC-00C20E866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13261" r="2602" b="68268"/>
          <a:stretch/>
        </p:blipFill>
        <p:spPr bwMode="auto">
          <a:xfrm>
            <a:off x="4706331" y="5009179"/>
            <a:ext cx="3158836" cy="158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ndara" panose="020E0502030303020204" pitchFamily="34" charset="0"/>
              </a:rPr>
              <a:t>в канцелярии школы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D1C298C-C72F-46F7-01D0-ECD65919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69" y="1516496"/>
            <a:ext cx="7419862" cy="2986809"/>
          </a:xfrm>
          <a:prstGeom prst="rect">
            <a:avLst/>
          </a:prstGeom>
        </p:spPr>
      </p:pic>
      <p:pic>
        <p:nvPicPr>
          <p:cNvPr id="11266" name="Picture 2" descr="цианид и счастье извращенец - Создать мем - Meme-arsenal.com">
            <a:extLst>
              <a:ext uri="{FF2B5EF4-FFF2-40B4-BE49-F238E27FC236}">
                <a16:creationId xmlns="" xmlns:a16="http://schemas.microsoft.com/office/drawing/2014/main" id="{E321260E-C27A-3C70-1EF7-6178DFFB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23" y="4503305"/>
            <a:ext cx="2337955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90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0" y="244059"/>
            <a:ext cx="7134896" cy="643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739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3BE01-23A7-4982-8DAC-2839626F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55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проекта «Наставничество» ГБОУ школы № 555 «Белогорье»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BA4AC3-BB4F-4467-B2B3-A549A532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721" y="811368"/>
            <a:ext cx="3734874" cy="6046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построить мост,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достал до звёзд,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достал до звёзд.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Школьно-креативным стал,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устали  не знал,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устали  не знал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 смех звучал вокруг,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наставник - верный  друг.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опытом приходит рост!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надежный, вот вопрос: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самый лучший мост?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самый лучший мост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 школьный  мост,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в мире  мост,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прочный  в мире мост.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 волшебной красоты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улыбок и мечты,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улыбок и мечты.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170107-098C-418B-94DE-E2655180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3830C8-D144-4C72-8CE7-AE0826FE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46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3262" b="17017"/>
          <a:stretch/>
        </p:blipFill>
        <p:spPr>
          <a:xfrm>
            <a:off x="0" y="0"/>
            <a:ext cx="12192000" cy="681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35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6CCE9CF-F7AF-49C0-99D1-C45B2076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375460"/>
            <a:ext cx="3666837" cy="2241658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C8C539B4-15F1-4880-B80F-175C77EEF480}"/>
              </a:ext>
            </a:extLst>
          </p:cNvPr>
          <p:cNvSpPr/>
          <p:nvPr/>
        </p:nvSpPr>
        <p:spPr>
          <a:xfrm>
            <a:off x="4520332" y="1244779"/>
            <a:ext cx="1477819" cy="498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6FB1FAB-8EBC-4B27-BDBF-61848B331E9B}"/>
              </a:ext>
            </a:extLst>
          </p:cNvPr>
          <p:cNvSpPr/>
          <p:nvPr/>
        </p:nvSpPr>
        <p:spPr>
          <a:xfrm>
            <a:off x="6278991" y="375460"/>
            <a:ext cx="4978400" cy="2241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2021 год</a:t>
            </a:r>
          </a:p>
          <a:p>
            <a:pPr algn="ctr"/>
            <a:r>
              <a:rPr lang="ru-RU" dirty="0"/>
              <a:t>Школа вступает в пилотный Всероссийский проект «Наставничество»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9D50AA5C-B98E-4F81-8B51-01A2CC581CC0}"/>
              </a:ext>
            </a:extLst>
          </p:cNvPr>
          <p:cNvSpPr/>
          <p:nvPr/>
        </p:nvSpPr>
        <p:spPr>
          <a:xfrm rot="3022694">
            <a:off x="6028879" y="2429833"/>
            <a:ext cx="418611" cy="2195244"/>
          </a:xfrm>
          <a:prstGeom prst="downArrow">
            <a:avLst>
              <a:gd name="adj1" fmla="val 50000"/>
              <a:gd name="adj2" fmla="val 89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7C4165A-2FE5-480A-9A84-3E5E1EAB371E}"/>
              </a:ext>
            </a:extLst>
          </p:cNvPr>
          <p:cNvSpPr/>
          <p:nvPr/>
        </p:nvSpPr>
        <p:spPr>
          <a:xfrm rot="18561658">
            <a:off x="8244849" y="2433979"/>
            <a:ext cx="418611" cy="2186953"/>
          </a:xfrm>
          <a:prstGeom prst="downArrow">
            <a:avLst>
              <a:gd name="adj1" fmla="val 50000"/>
              <a:gd name="adj2" fmla="val 89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19A1EA-7F49-4540-AF56-8CCE3F4D9569}"/>
              </a:ext>
            </a:extLst>
          </p:cNvPr>
          <p:cNvSpPr/>
          <p:nvPr/>
        </p:nvSpPr>
        <p:spPr>
          <a:xfrm>
            <a:off x="2024205" y="4462551"/>
            <a:ext cx="4430573" cy="18920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Студент-работодатель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2AFB965-7A28-4CA6-84C6-54284D463878}"/>
              </a:ext>
            </a:extLst>
          </p:cNvPr>
          <p:cNvSpPr/>
          <p:nvPr/>
        </p:nvSpPr>
        <p:spPr>
          <a:xfrm>
            <a:off x="6999427" y="4462551"/>
            <a:ext cx="4430573" cy="18920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Учитель-учитель</a:t>
            </a:r>
          </a:p>
        </p:txBody>
      </p:sp>
    </p:spTree>
    <p:extLst>
      <p:ext uri="{BB962C8B-B14F-4D97-AF65-F5344CB8AC3E}">
        <p14:creationId xmlns:p14="http://schemas.microsoft.com/office/powerpoint/2010/main" val="25861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www.ikatids38.ru/images/doc/studentu/nastavnichestv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4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14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eduportal44.ru/npo/Sharya_agr_teh/SiteAssets/DocLib24/%D0%9D%D0%B0%D1%81%D1%82%D0%B0%D0%B2%D0%BD%D0%B8%D1%87%D0%B5%D1%81%D1%82%D0%B2%D0%BE/image-by-item-and-al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34971" cy="674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54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09800" y="803277"/>
            <a:ext cx="7772400" cy="72008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наставничества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2045" y="1635617"/>
            <a:ext cx="11703944" cy="5222383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– адаптационный. Формирование наставнических пар. Наставник определяет круг обязанностей и полномочий молодого специалиста, а также выявляет точки роста.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– основной (проектировочный). Наставник осуществляет корректировку профессиональных умений молодого педагога, помогает выстроить ему собственную программу самосовершенствования.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– контрольно - оценочный. Наставник проверяет компетентности молодого педагога, определяет степень готовности к выполнению своих функциональных обязанностей.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4" y="160338"/>
            <a:ext cx="1672331" cy="1285878"/>
          </a:xfrm>
          <a:prstGeom prst="rect">
            <a:avLst/>
          </a:prstGeom>
        </p:spPr>
      </p:pic>
      <p:sp>
        <p:nvSpPr>
          <p:cNvPr id="14338" name="AutoShape 2" descr="Петербургский международный образовательный форум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Петербургский международный образовательный форум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1210613"/>
            <a:ext cx="11822805" cy="579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2000" b="1" u="sng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Алгоритм работы с молодыми специалистами</a:t>
            </a:r>
            <a:r>
              <a:rPr lang="ru-RU" sz="2000" u="sng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000" u="sng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r>
              <a:rPr lang="ru-RU" sz="2000" u="sng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000" u="sng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работы с молодыми специалистами</a:t>
            </a: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179" y="1519707"/>
            <a:ext cx="10515600" cy="49820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знакомство с наставником, проведение входящего мониторинга, составление плана работы на год;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посещение уроков наставника;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 совместных интегрированных уроков совместно с наставником;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личного конспекта урока совместно с наставником;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приглашение наставника на свой урок, самоанализ проведенного урока;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мониторинг на выходе, анализ проведенной работы;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составление плана работы на следующий год в роли наставника/наставляемого…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User\Downloads\IMG-20211202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97" y="102691"/>
            <a:ext cx="11859886" cy="661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04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429" t="17073" r="23416" b="15852"/>
          <a:stretch/>
        </p:blipFill>
        <p:spPr>
          <a:xfrm>
            <a:off x="901521" y="-38636"/>
            <a:ext cx="5151550" cy="6663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641" t="21958" r="23204" b="7585"/>
          <a:stretch/>
        </p:blipFill>
        <p:spPr>
          <a:xfrm>
            <a:off x="6349283" y="0"/>
            <a:ext cx="4965682" cy="67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9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310</Words>
  <Application>Microsoft Office PowerPoint</Application>
  <PresentationFormat>Широкоэкранный</PresentationFormat>
  <Paragraphs>45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Times New Roman</vt:lpstr>
      <vt:lpstr>Тема Office</vt:lpstr>
      <vt:lpstr>Презентация PowerPoint</vt:lpstr>
      <vt:lpstr>«Индивидуальный образовательный маршрут молодого педагога как основа профессионального и творческого становления»  </vt:lpstr>
      <vt:lpstr>Презентация PowerPoint</vt:lpstr>
      <vt:lpstr>Презентация PowerPoint</vt:lpstr>
      <vt:lpstr>Презентация PowerPoint</vt:lpstr>
      <vt:lpstr>Этапы наставничества</vt:lpstr>
      <vt:lpstr>Алгоритм работы с молодыми специалистами  Алгоритм работы с молодыми специалистами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однажды в родительском чате…</vt:lpstr>
      <vt:lpstr>была запущена волна негатива</vt:lpstr>
      <vt:lpstr>началось выяснение отношений</vt:lpstr>
      <vt:lpstr>появилось много вопросов к детям</vt:lpstr>
      <vt:lpstr>обсуждение растянулось на несколько дней и сотни сообщений</vt:lpstr>
      <vt:lpstr>в канцелярии школы</vt:lpstr>
      <vt:lpstr>Презентация PowerPoint</vt:lpstr>
      <vt:lpstr>Гимн проекта «Наставничество» ГБОУ школы № 555 «Белогорье»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Zayceva</dc:creator>
  <cp:lastModifiedBy>Zayceva</cp:lastModifiedBy>
  <cp:revision>6</cp:revision>
  <cp:lastPrinted>2023-03-30T07:33:47Z</cp:lastPrinted>
  <dcterms:created xsi:type="dcterms:W3CDTF">2023-03-30T06:57:27Z</dcterms:created>
  <dcterms:modified xsi:type="dcterms:W3CDTF">2023-03-30T07:36:19Z</dcterms:modified>
</cp:coreProperties>
</file>