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81" r:id="rId19"/>
    <p:sldId id="278" r:id="rId20"/>
    <p:sldId id="280" r:id="rId21"/>
    <p:sldId id="277" r:id="rId22"/>
    <p:sldId id="282" r:id="rId23"/>
    <p:sldId id="284" r:id="rId24"/>
    <p:sldId id="285" r:id="rId25"/>
    <p:sldId id="286" r:id="rId26"/>
    <p:sldId id="288" r:id="rId27"/>
    <p:sldId id="289" r:id="rId28"/>
    <p:sldId id="291" r:id="rId29"/>
    <p:sldId id="292" r:id="rId30"/>
    <p:sldId id="293" r:id="rId31"/>
    <p:sldId id="300" r:id="rId32"/>
    <p:sldId id="302" r:id="rId33"/>
    <p:sldId id="303" r:id="rId34"/>
    <p:sldId id="295" r:id="rId35"/>
    <p:sldId id="296" r:id="rId36"/>
    <p:sldId id="297" r:id="rId37"/>
    <p:sldId id="298" r:id="rId38"/>
    <p:sldId id="259" r:id="rId39"/>
    <p:sldId id="304" r:id="rId40"/>
    <p:sldId id="299" r:id="rId4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2" autoAdjust="0"/>
    <p:restoredTop sz="94660"/>
  </p:normalViewPr>
  <p:slideViewPr>
    <p:cSldViewPr>
      <p:cViewPr varScale="1">
        <p:scale>
          <a:sx n="104" d="100"/>
          <a:sy n="104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Динамика роста участников ГИА-11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Сводка!$A$19</c:f>
              <c:strCache>
                <c:ptCount val="1"/>
                <c:pt idx="0">
                  <c:v>Динамика роста участников ГИА-11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2960146948688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3F-4895-93BB-68B135D84384}"/>
                </c:ext>
              </c:extLst>
            </c:dLbl>
            <c:dLbl>
              <c:idx val="1"/>
              <c:layout>
                <c:manualLayout>
                  <c:x val="-5.8675902038040463E-3"/>
                  <c:y val="7.828222900942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3F-4895-93BB-68B135D84384}"/>
                </c:ext>
              </c:extLst>
            </c:dLbl>
            <c:dLbl>
              <c:idx val="2"/>
              <c:layout>
                <c:manualLayout>
                  <c:x val="0"/>
                  <c:y val="8.806750763559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3F-4895-93BB-68B135D84384}"/>
                </c:ext>
              </c:extLst>
            </c:dLbl>
            <c:dLbl>
              <c:idx val="3"/>
              <c:layout>
                <c:manualLayout>
                  <c:x val="-2.9337951019020232E-3"/>
                  <c:y val="7.828222900942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3F-4895-93BB-68B135D84384}"/>
                </c:ext>
              </c:extLst>
            </c:dLbl>
            <c:dLbl>
              <c:idx val="4"/>
              <c:layout>
                <c:manualLayout>
                  <c:x val="-8.8013853057060699E-3"/>
                  <c:y val="8.806750763559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3F-4895-93BB-68B135D84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Сводка!$B$18:$F$18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Сводка!$B$19:$F$19</c:f>
              <c:numCache>
                <c:formatCode>General</c:formatCode>
                <c:ptCount val="5"/>
                <c:pt idx="0">
                  <c:v>2205</c:v>
                </c:pt>
                <c:pt idx="1">
                  <c:v>2374</c:v>
                </c:pt>
                <c:pt idx="2">
                  <c:v>2418</c:v>
                </c:pt>
                <c:pt idx="3">
                  <c:v>2636</c:v>
                </c:pt>
                <c:pt idx="4">
                  <c:v>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3F-4895-93BB-68B135D84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84608"/>
        <c:axId val="100486144"/>
      </c:barChart>
      <c:catAx>
        <c:axId val="10048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00486144"/>
        <c:crosses val="autoZero"/>
        <c:auto val="1"/>
        <c:lblAlgn val="ctr"/>
        <c:lblOffset val="100"/>
        <c:noMultiLvlLbl val="0"/>
      </c:catAx>
      <c:valAx>
        <c:axId val="100486144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8460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9466189-F3DC-41B5-B62F-55B20FDD9C40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662"/>
            <a:ext cx="5447666" cy="4473654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94FA718C-CD00-4CFE-9957-83B15C0D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5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28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44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54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54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54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5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8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7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A718C-CD00-4CFE-9957-83B15C0DBE4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2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343" y="534090"/>
            <a:ext cx="7772400" cy="37463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Порядок выдачи аттестатов за 11 класс в 2021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457" y="980728"/>
            <a:ext cx="7776864" cy="1752600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Выпускникам, кто не планировал поступать в ВУЗ, для получения аттестата нужно было сдать ГВЭ по русскому языку и математике на отметку не ниже удовлетворительной.</a:t>
            </a:r>
          </a:p>
          <a:p>
            <a:pPr algn="l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лиц с ОВЗ и инвалидов достаточно было получить удовлетворительную оценку только  по русскому языку.</a:t>
            </a:r>
          </a:p>
          <a:p>
            <a:pPr algn="l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Выпускникам, планирующим поступать в ВУЗ, для получения аттестата при сдаче ЕГЭ по русскому языку необходимо было набрать количество баллов не ниже минимального.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212976"/>
            <a:ext cx="417646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Основные моменты</a:t>
            </a:r>
          </a:p>
          <a:p>
            <a:pPr algn="l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ts val="1510"/>
              </a:lnSpc>
              <a:spcBef>
                <a:spcPct val="20000"/>
              </a:spcBef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4800" dirty="0">
                <a:latin typeface="Times New Roman" pitchFamily="18" charset="0"/>
                <a:ea typeface="+mn-ea"/>
                <a:cs typeface="Times New Roman" pitchFamily="18" charset="0"/>
              </a:rPr>
              <a:t>Всего в 2021 году на ГИА-11 было зарегистрировано 2987 учащихся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51 государственных ОО, 6 негосударственных образовательных учреждений, 1 школы городского подчинения  и  </a:t>
            </a:r>
            <a:r>
              <a:rPr lang="ru-RU" sz="4800" dirty="0">
                <a:latin typeface="Times New Roman" pitchFamily="18" charset="0"/>
                <a:ea typeface="+mn-ea"/>
                <a:cs typeface="Times New Roman" pitchFamily="18" charset="0"/>
              </a:rPr>
              <a:t>  775 ВПЛ. </a:t>
            </a:r>
          </a:p>
          <a:p>
            <a:pPr marL="457200" indent="-457200" algn="just">
              <a:lnSpc>
                <a:spcPts val="1510"/>
              </a:lnSpc>
              <a:spcBef>
                <a:spcPct val="20000"/>
              </a:spcBef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4800" dirty="0">
                <a:latin typeface="Times New Roman" pitchFamily="18" charset="0"/>
                <a:ea typeface="+mn-ea"/>
                <a:cs typeface="Times New Roman" pitchFamily="18" charset="0"/>
              </a:rPr>
              <a:t>3 учащихся ОО района не были допущены к экзаменам  (№ 46, 555, 598). </a:t>
            </a:r>
          </a:p>
          <a:p>
            <a:pPr marL="457200" indent="-457200" algn="just">
              <a:lnSpc>
                <a:spcPts val="1510"/>
              </a:lnSpc>
              <a:spcBef>
                <a:spcPct val="20000"/>
              </a:spcBef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4800" dirty="0">
                <a:latin typeface="Times New Roman" pitchFamily="18" charset="0"/>
                <a:ea typeface="+mn-ea"/>
                <a:cs typeface="Times New Roman" pitchFamily="18" charset="0"/>
              </a:rPr>
              <a:t>Всего в ГИА-11 приняло участие 42  обучающихся с ОВЗ, из них 4 человека сдавало ГВЭ по русскому языку, 1 человек ГВЭ по русскому языку и математике, 2 человека только ЕГЭ по русскому языку, 34 человека ЕГЭ по русскому языку и предметам по выбору, 1 человек на экзамены (ГВЭ русский) не явился.  </a:t>
            </a:r>
          </a:p>
          <a:p>
            <a:pPr marL="457200" indent="-457200" algn="just">
              <a:lnSpc>
                <a:spcPts val="1510"/>
              </a:lnSpc>
              <a:spcBef>
                <a:spcPct val="20000"/>
              </a:spcBef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4800" dirty="0">
                <a:latin typeface="Times New Roman" pitchFamily="18" charset="0"/>
                <a:ea typeface="+mn-ea"/>
                <a:cs typeface="Times New Roman" pitchFamily="18" charset="0"/>
              </a:rPr>
              <a:t>На экзамен ГВЭ по русскому языку было зарегистрировано 40 человек, включая 6 учащихся с ОВЗ. На экзамен ГВЭ по математике 35 человек, включая 1 учащегося с ОВЗ. </a:t>
            </a:r>
          </a:p>
          <a:p>
            <a:pPr algn="l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776551"/>
              </p:ext>
            </p:extLst>
          </p:nvPr>
        </p:nvGraphicFramePr>
        <p:xfrm>
          <a:off x="4716016" y="2636912"/>
          <a:ext cx="4328864" cy="25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88640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2021 году в ГИА-11 приняло участие 2984 человека, из них 42 обучающихся с ОВЗ</a:t>
            </a:r>
          </a:p>
        </p:txBody>
      </p:sp>
    </p:spTree>
    <p:extLst>
      <p:ext uri="{BB962C8B-B14F-4D97-AF65-F5344CB8AC3E}">
        <p14:creationId xmlns:p14="http://schemas.microsoft.com/office/powerpoint/2010/main" val="417918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965" y="1071256"/>
            <a:ext cx="8683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рейтинге лучших общеобразовательных организаций района остаются 2 ОО (№№ 64, 554), однако в 2021 году ГБОУ лицей №64 уступил позиции лидера рейтинга и прослеживается заметное снижение среднего балла.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«новички» рейтинга улучшили свои показатели, особенно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школа №582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(средний балл увеличился на 15 пунктов).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Резко снизились результаты у трех ОО- лидеров рейтинга 2020 года: №№ 45,106,116.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 «худших» ОО района остаются следующие ОО: №№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58, 438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В список «худших» школ попали школы: №№ 48,109,596.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покинули ГБОУ школа №599, ГБОУ школа №53.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ГБОУ гимназия №66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ГБОУ школа №57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существенно повысили средний балл.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539" y="611785"/>
            <a:ext cx="740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биология)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3884" y="2640916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247" y="2640916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353" y="0"/>
            <a:ext cx="8584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биологии  показала  ГБОУ школа №582.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69078"/>
              </p:ext>
            </p:extLst>
          </p:nvPr>
        </p:nvGraphicFramePr>
        <p:xfrm>
          <a:off x="655713" y="2996952"/>
          <a:ext cx="3421810" cy="3695700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56,18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65,62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59,75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49,43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44,25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62,20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54,29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61331"/>
              </p:ext>
            </p:extLst>
          </p:nvPr>
        </p:nvGraphicFramePr>
        <p:xfrm>
          <a:off x="4864432" y="2996951"/>
          <a:ext cx="3536675" cy="2539365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33,25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35,71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56,30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34,83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9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293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химии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74832"/>
              </p:ext>
            </p:extLst>
          </p:nvPr>
        </p:nvGraphicFramePr>
        <p:xfrm>
          <a:off x="179512" y="4869160"/>
          <a:ext cx="8325957" cy="781050"/>
        </p:xfrm>
        <a:graphic>
          <a:graphicData uri="http://schemas.openxmlformats.org/drawingml/2006/table">
            <a:tbl>
              <a:tblPr/>
              <a:tblGrid>
                <a:gridCol w="832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3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химии приняло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ВПЛ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Средний балл составил 48,53. 6 человек сдали экзамен на 80 и более баллов. Порог не прошли 16 человек.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химии можно охарактеризовать как  хорошие. Средний балл  в ОО района составил 58,63.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химии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346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58,63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19%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районе четыре 100-бальных результата (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гимназия№66, ГБОУ лицей№554, ГБОУ школа№582, ГБОУ школа №640).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949280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255 человек без учета ЧОУ и «Олимпийских надежд» ) отмечается улучшение результатов. Средний балл увеличился с 56,55 до 58,63. Количество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стобальников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возросло с 1 до 4 человек.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805264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60977"/>
              </p:ext>
            </p:extLst>
          </p:nvPr>
        </p:nvGraphicFramePr>
        <p:xfrm>
          <a:off x="395536" y="2708920"/>
          <a:ext cx="6048673" cy="984060"/>
        </p:xfrm>
        <a:graphic>
          <a:graphicData uri="http://schemas.openxmlformats.org/drawingml/2006/table">
            <a:tbl>
              <a:tblPr/>
              <a:tblGrid>
                <a:gridCol w="1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90306"/>
              </p:ext>
            </p:extLst>
          </p:nvPr>
        </p:nvGraphicFramePr>
        <p:xfrm>
          <a:off x="395536" y="4293096"/>
          <a:ext cx="7632849" cy="598170"/>
        </p:xfrm>
        <a:graphic>
          <a:graphicData uri="http://schemas.openxmlformats.org/drawingml/2006/table">
            <a:tbl>
              <a:tblPr/>
              <a:tblGrid>
                <a:gridCol w="763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0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 с наибольшим кол-вом учеников со</a:t>
                      </a:r>
                      <a:r>
                        <a:rPr lang="ru-RU" sz="12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статусом  «порог не пройден»: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618(5), 43(4),48(3), 58(3),109(3),246(3),555(3),579(3),635(3).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9010" y="3789040"/>
            <a:ext cx="3543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Пороговый балл для поступления в ВУЗ 36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97177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тройку лучших ОО района по результатам экзамена по химии вошли: ГБОУ школа №582, ГБОУ школа №640, ГБОУ лицей №64.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952" y="1171861"/>
            <a:ext cx="87015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средний балл  в рейтинге 10 лучших ОО района (частные и  школы городского подчинения не учитывались, рассматривались школы с кол-вом участников более 3 чел.) по результатам экзамена по химии набрала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школа№582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ГБОУ школе №582 и ГБОУ школе №640 сдавало по 4 человека, и в каждой школе были получены по 1 «100-бальному»  и по  2 «80+» результатов.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ГБОУ лицее №64  с массовой сдачей  экзамена по химии каждый третий выпускник имеет результат «90+».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№109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сдававших порог не преодолели.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 №№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половины  участников экзамена  порог не преодолели.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6167487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1560" y="618504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70%  всех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высокобальников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приходится на 7 ОО района: № 64(11), 554(9), 598(6), 617(6), 597(5), 631(4), 655(4).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78626"/>
              </p:ext>
            </p:extLst>
          </p:nvPr>
        </p:nvGraphicFramePr>
        <p:xfrm>
          <a:off x="579274" y="3295519"/>
          <a:ext cx="4000602" cy="2684145"/>
        </p:xfrm>
        <a:graphic>
          <a:graphicData uri="http://schemas.openxmlformats.org/drawingml/2006/table">
            <a:tbl>
              <a:tblPr/>
              <a:tblGrid>
                <a:gridCol w="42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Лучшие ОО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 №582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школа№640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81,50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лицей №64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74,32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№655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74,00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гимназия №66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73,29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гимназия №540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73,00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73,00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№320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72,25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лицей №554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70,92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гимназия №41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лицей №597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гимназия №631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68,15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29055"/>
              </p:ext>
            </p:extLst>
          </p:nvPr>
        </p:nvGraphicFramePr>
        <p:xfrm>
          <a:off x="5004048" y="3429000"/>
          <a:ext cx="3744416" cy="1914525"/>
        </p:xfrm>
        <a:graphic>
          <a:graphicData uri="http://schemas.openxmlformats.org/drawingml/2006/table">
            <a:tbl>
              <a:tblPr/>
              <a:tblGrid>
                <a:gridCol w="38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Худшие ОО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№48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32,75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№661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№38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№58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27,80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№438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№109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№601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№596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4952" y="683042"/>
            <a:ext cx="603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(химия)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526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955261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рейтигне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лучших 10 ОО района остаются 4 ОО (№№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64, 540 и 554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школа №582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существенно (порядка 25 баллов) улучшила результаты прошлого года.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ГБОУ лицей №64 немного снизил результаты, потерял лидерские позиции, но однако остался в тройке лучших.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ОО в рейтинге по химии, кроме лицея №64, улучшили результат прошлого года.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 «худших» ОО района остаются следующие :  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 и  58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 В список «худших» школ в 2021 году попали школы: №№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 и 109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покинули, улучшив свои результаты, следующие ОО: №№ 579,  и 635, причем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ГБОУ школа №46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улучшила средний балл практически на 35 баллов.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665" y="573535"/>
            <a:ext cx="709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химия)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826644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8005" y="2815978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438" y="1154"/>
            <a:ext cx="886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химии показали  ГБОУ школа №582 и  ГБОУ школа №46 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85487"/>
              </p:ext>
            </p:extLst>
          </p:nvPr>
        </p:nvGraphicFramePr>
        <p:xfrm>
          <a:off x="554832" y="3151189"/>
          <a:ext cx="3312368" cy="3229662"/>
        </p:xfrm>
        <a:graphic>
          <a:graphicData uri="http://schemas.openxmlformats.org/drawingml/2006/table">
            <a:tbl>
              <a:tblPr/>
              <a:tblGrid>
                <a:gridCol w="72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0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68,25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не участвовала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76,33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69,40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522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48036"/>
              </p:ext>
            </p:extLst>
          </p:nvPr>
        </p:nvGraphicFramePr>
        <p:xfrm>
          <a:off x="4499992" y="3134421"/>
          <a:ext cx="3327400" cy="2303145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26,33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38,83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75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3358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географии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44347"/>
              </p:ext>
            </p:extLst>
          </p:nvPr>
        </p:nvGraphicFramePr>
        <p:xfrm>
          <a:off x="323528" y="4941168"/>
          <a:ext cx="8325957" cy="415290"/>
        </p:xfrm>
        <a:graphic>
          <a:graphicData uri="http://schemas.openxmlformats.org/drawingml/2006/table">
            <a:tbl>
              <a:tblPr/>
              <a:tblGrid>
                <a:gridCol w="832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326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географии приняло участие 10 ВПЛ. Средний балл составил 68,5. Двое сдающих сдали на 80 и более баллов.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географии  можно охарактеризовать как  хорошие. Средний балл в ОО района составил 60,21.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географии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учащийся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60,21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выпускник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школы №579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сдал на 100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138" y="5905381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57 человек,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частные школы и школа городского подчинения</a:t>
            </a:r>
            <a:r>
              <a:rPr lang="ru-RU" sz="1400" dirty="0">
                <a:latin typeface="Times New Roman"/>
              </a:rPr>
              <a:t> ГБПОУ "Олимпийские надежды«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учитывались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) отмечается незначительное снижение  результатов. По сравнению с 2020 годом средний балл снизился  с 61,25 до 60,21.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0952" y="5863326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71060"/>
              </p:ext>
            </p:extLst>
          </p:nvPr>
        </p:nvGraphicFramePr>
        <p:xfrm>
          <a:off x="465824" y="2708920"/>
          <a:ext cx="8504474" cy="2088232"/>
        </p:xfrm>
        <a:graphic>
          <a:graphicData uri="http://schemas.openxmlformats.org/drawingml/2006/table">
            <a:tbl>
              <a:tblPr/>
              <a:tblGrid>
                <a:gridCol w="125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6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98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98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93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69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Пороговый балл для поступления в ВУЗ 37 баллов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 не пройден 2 человека: </a:t>
                      </a:r>
                      <a:r>
                        <a:rPr lang="ru-RU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38</a:t>
                      </a:r>
                      <a:r>
                        <a:rPr lang="ru-RU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631.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8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21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09373"/>
              </p:ext>
            </p:extLst>
          </p:nvPr>
        </p:nvGraphicFramePr>
        <p:xfrm>
          <a:off x="329205" y="2780928"/>
          <a:ext cx="4536504" cy="2400300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Лучшие ОО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№253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87,00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№598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87,00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№617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77,50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гимназия №540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 №582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74,33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гимназия №116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74,00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 №579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гимназия №42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67,25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№644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№640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8139"/>
              </p:ext>
            </p:extLst>
          </p:nvPr>
        </p:nvGraphicFramePr>
        <p:xfrm>
          <a:off x="5004048" y="2780928"/>
          <a:ext cx="4032448" cy="1992630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Худшие ОО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№683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52,60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</a:t>
                      </a:r>
                      <a:r>
                        <a:rPr lang="ru-RU" sz="1200" b="0" i="0" u="none" strike="noStrike" baseline="0" dirty="0">
                          <a:effectLst/>
                          <a:latin typeface="Bookman Old Style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 №655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№38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№45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№634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№583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49,33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№635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44,50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гимназия №631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21,00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тройку лучших ОО района по результатам экзамена по географии  (кол-во участников от 3 человек) вошли: ГБОУ школа №540, ГБОУ школа №582, ГБОУ школа  №579.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71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(география)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4357" y="1171860"/>
            <a:ext cx="8818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ЕГЭ по географии принимало участие в среднем 2-3 человека от ОО. К лучшим ОО района (кол-во участников от 3 человек)   по результатам экзамена по географии  относятся: ГБОУ гимназия №540, ГБОУ школа №582 и ГБОУ школа №579 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гимназия №540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год подряд удерживает лидерство в рейтинге «лучших ОО» по результатам ЕГЭ по географии с количеством участников более 3 человек (2020 году средний балл был 84,00).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средний балл сдачи ЕГЭ по географии (кол-во участников от 3 человек) показали ОО №№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38, 583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634,683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1300" y="5805264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4952" y="6021288"/>
            <a:ext cx="8413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2021 году в Приморском районе появился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стобальник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по географии, ученик ГБОУ школы №579.</a:t>
            </a:r>
          </a:p>
        </p:txBody>
      </p:sp>
    </p:spTree>
    <p:extLst>
      <p:ext uri="{BB962C8B-B14F-4D97-AF65-F5344CB8AC3E}">
        <p14:creationId xmlns:p14="http://schemas.microsoft.com/office/powerpoint/2010/main" val="299580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343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литературе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63401"/>
              </p:ext>
            </p:extLst>
          </p:nvPr>
        </p:nvGraphicFramePr>
        <p:xfrm>
          <a:off x="179512" y="4869160"/>
          <a:ext cx="8325957" cy="781050"/>
        </p:xfrm>
        <a:graphic>
          <a:graphicData uri="http://schemas.openxmlformats.org/drawingml/2006/table">
            <a:tbl>
              <a:tblPr/>
              <a:tblGrid>
                <a:gridCol w="832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3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литературе  приняло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ВПЛ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Средний балл составил 61,51. 13 человек сдали экзамен на 80 и более баллов. 2 ВПЛ получили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стобальный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Порог не прошли 5 человек.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литературе  можно охарактеризовать как  хорошие. Средний балл  в ОО района составил 65,47.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литературе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307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65,47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19%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ОО  района три 100-бальных результата (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гимназия№116, ГБОУ гимназия  №540, ГБОУ школа№555).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949280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262 человека без учета ЧОУ и ГБПОУ «Олимпийские надежды» ) отмечается снижение результатов. Средний балл снизился с 69,25 до 65,47. Количество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стобальников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сократилось в 3 раза: с 9 человек в 2020году до 3 человек в 2021 году.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805264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78722"/>
              </p:ext>
            </p:extLst>
          </p:nvPr>
        </p:nvGraphicFramePr>
        <p:xfrm>
          <a:off x="301821" y="2852936"/>
          <a:ext cx="8662666" cy="1769507"/>
        </p:xfrm>
        <a:graphic>
          <a:graphicData uri="http://schemas.openxmlformats.org/drawingml/2006/table">
            <a:tbl>
              <a:tblPr/>
              <a:tblGrid>
                <a:gridCol w="1281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2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9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6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6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96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93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65,47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8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ru-RU" sz="1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Пороговый балл для поступления в ВУЗ 32 балла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 не пройден у 6 человек: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0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48(1),58(2),630(1),634(2).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30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тройку лучших ОО района по результатам экзамена по литературе  вошли: ГБОУ гимназия №116, ГБОУ лицей №597, ГБОУ школа №617.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622" y="1358444"/>
            <a:ext cx="8818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средний балл  в рейтинге 10 лучших ОО района (частные и  школы городского подчинения не учитывались, рассматривались ОО с кол-вом участников более 3) по результатам экзамена по литературе набрала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гимназии №116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гимназии №116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сдавало 9 человек,  получен  один  «100-бальный,  три  «90+» результата  и один  «80+» результат. 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ГБОУ школе №58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4 сдающих порог не  преодолела половина участников экзамена.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№578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№618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один из сдающих не набрал выше 70 баллов.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5819328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9511" y="5877272"/>
            <a:ext cx="872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Гимназии №116 и 540 , а также школа с углубленным изучением английского языка №46 демонстрируют стабильно высокий результат при большом количестве участников экзамена.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622" y="701407"/>
            <a:ext cx="604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(литература)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65494"/>
              </p:ext>
            </p:extLst>
          </p:nvPr>
        </p:nvGraphicFramePr>
        <p:xfrm>
          <a:off x="325622" y="3212976"/>
          <a:ext cx="3888432" cy="2400300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Лучшие ОО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гимназия №116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79,11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лицей №597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78,50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№617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№246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№540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№555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№631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лицей №40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№644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42856"/>
              </p:ext>
            </p:extLst>
          </p:nvPr>
        </p:nvGraphicFramePr>
        <p:xfrm>
          <a:off x="4571873" y="3212976"/>
          <a:ext cx="4320481" cy="2000250"/>
        </p:xfrm>
        <a:graphic>
          <a:graphicData uri="http://schemas.openxmlformats.org/drawingml/2006/table">
            <a:tbl>
              <a:tblPr/>
              <a:tblGrid>
                <a:gridCol w="2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Худшие ОО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№618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54,56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№66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№38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№578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№601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</a:t>
                      </a:r>
                      <a:r>
                        <a:rPr lang="ru-RU" sz="12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щкола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 №635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50,29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№58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№109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37,00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13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942867"/>
            <a:ext cx="8712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Стабильно  в рейтинге лучших 10 ОО района остаются 6 ОО (№№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116, 540, 617,631 и 644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Рейтинг «лучших школ» по литературе  ОО №№ 49, 600, 640 и 64 , уступив место новым «лучшим» в рейтинге: ОО №40, 246, 555 и 597.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Отмечается существенное снижение результатов по сравнению с 2020 годом в ГБОУ гимназии №631 и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гимназии №49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Значительное улучшение результатов продемонстрировала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школа №555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(средний балл увеличился на 16 баллов при этом кол-во участников возросло в трое).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в 2020 году средний балл «80+» имели 5 общеобразовательных организаций в районе, то в 2021 году ни одна.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Качество знаний учащихся по сравнению с 2020 годом  существенно снизилось в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школе №38, ГБОУ школе №58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школе №635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участники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2020 года улучшили свои результаты.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665" y="573535"/>
            <a:ext cx="762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литература)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6713" y="2782483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2727970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438" y="1154"/>
            <a:ext cx="886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литературе показали  ГБОУ школа №555 , ГБОУ лицей №40, ГБОУ школа №53 и ГБОУ школа №599.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847652"/>
              </p:ext>
            </p:extLst>
          </p:nvPr>
        </p:nvGraphicFramePr>
        <p:xfrm>
          <a:off x="386713" y="3140968"/>
          <a:ext cx="3327400" cy="3636645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88,75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73,56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77,56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56445"/>
              </p:ext>
            </p:extLst>
          </p:nvPr>
        </p:nvGraphicFramePr>
        <p:xfrm>
          <a:off x="4494042" y="3140968"/>
          <a:ext cx="3327400" cy="2493645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54,56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53,25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38,25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0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442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информатике и ИКТ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65047"/>
              </p:ext>
            </p:extLst>
          </p:nvPr>
        </p:nvGraphicFramePr>
        <p:xfrm>
          <a:off x="507361" y="5320371"/>
          <a:ext cx="8325957" cy="714515"/>
        </p:xfrm>
        <a:graphic>
          <a:graphicData uri="http://schemas.openxmlformats.org/drawingml/2006/table">
            <a:tbl>
              <a:tblPr/>
              <a:tblGrid>
                <a:gridCol w="832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630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информатике и ИКТ  приняло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ВПЛ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Средний балл составил 63,24. 12 человек сдали экзамен на 80 и более баллов плюс 1 ВПЛ получил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стобальный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результат.  Порог не прошли 4 человека.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информатике и ИКТ  можно охарактеризовать как  хорошие. Средний балл  в ОО района составил 65,24.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выпускники школ впервые сдали ЕГЭ по информатике и информационно-коммуникационным технологиям на компьютерах.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информатике и ИКТ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550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65,24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30%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ОО  района два 100-бальных результата: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школа №599 и  ГБОУ школа№644.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949280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416 человека без учета ЧОУ и ГБПОУ «Олимпийские надежды» ) отмечается улучшение результатов, средний балл увеличился с 64,36 до 65,24, количество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стобальников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снизилось на 5 человек.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52679"/>
              </p:ext>
            </p:extLst>
          </p:nvPr>
        </p:nvGraphicFramePr>
        <p:xfrm>
          <a:off x="683568" y="3135744"/>
          <a:ext cx="5832648" cy="1440160"/>
        </p:xfrm>
        <a:graphic>
          <a:graphicData uri="http://schemas.openxmlformats.org/drawingml/2006/table">
            <a:tbl>
              <a:tblPr/>
              <a:tblGrid>
                <a:gridCol w="152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0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9070" y="4550930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Пороговый балл для поступления в ВУЗ 40 баллов.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9070" y="4797151"/>
            <a:ext cx="8091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defRPr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 с наибольшим кол-вом учеников со статусом «порог не пройден»: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630(8), 580(5), 635(5), 58(4),43(3),48(3),246(3).</a:t>
            </a:r>
          </a:p>
        </p:txBody>
      </p:sp>
    </p:spTree>
    <p:extLst>
      <p:ext uri="{BB962C8B-B14F-4D97-AF65-F5344CB8AC3E}">
        <p14:creationId xmlns:p14="http://schemas.microsoft.com/office/powerpoint/2010/main" val="174696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773415"/>
            <a:ext cx="3918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русскому языку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4681"/>
              </p:ext>
            </p:extLst>
          </p:nvPr>
        </p:nvGraphicFramePr>
        <p:xfrm>
          <a:off x="323528" y="4941168"/>
          <a:ext cx="8325957" cy="781050"/>
        </p:xfrm>
        <a:graphic>
          <a:graphicData uri="http://schemas.openxmlformats.org/drawingml/2006/table">
            <a:tbl>
              <a:tblPr/>
              <a:tblGrid>
                <a:gridCol w="832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326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 по русскому языку на отметку не ниже удовлетворительной сдали 35 человек. 4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человека получили отметку «2». 1 человек (ОВЗ) неявка.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русскому языку приняло участие 256 ВПЛ. Средний балл составил 71,54. 2 ВПЛ получили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стобальный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результат.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74106"/>
              </p:ext>
            </p:extLst>
          </p:nvPr>
        </p:nvGraphicFramePr>
        <p:xfrm>
          <a:off x="423766" y="2924944"/>
          <a:ext cx="8252690" cy="1214523"/>
        </p:xfrm>
        <a:graphic>
          <a:graphicData uri="http://schemas.openxmlformats.org/drawingml/2006/table">
            <a:tbl>
              <a:tblPr/>
              <a:tblGrid>
                <a:gridCol w="129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7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7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98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3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80-99 баллов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100  баллов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 не пройден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 района</a:t>
                      </a:r>
                    </a:p>
                  </a:txBody>
                  <a:tcPr marL="8549" marR="8549" marT="8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2856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1088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73,36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549" marR="8549" marT="8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Аттестат выдавался</a:t>
                      </a:r>
                      <a:r>
                        <a:rPr lang="ru-RU" sz="10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при 24 баллах.</a:t>
                      </a: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9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Пороговый балл для поступления в ВУЗ 36 баллов.</a:t>
                      </a: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русскому языку можно охарактеризовать как  очень хорошие. Средний балл в ОО района составил 73,36.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русскому языку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2856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 в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73,36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38 %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выпускников ОО района сдали на 100 баллов: 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540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(2), 42(1),43(1), 45(1),64(1), 116(1),596(1),600(1),617(1),644(1), 683(1).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138" y="590538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2338 человек,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частные школы и школа городского подчинения</a:t>
            </a:r>
            <a:r>
              <a:rPr lang="ru-RU" sz="1400" dirty="0">
                <a:latin typeface="Times New Roman"/>
              </a:rPr>
              <a:t> ГБПОУ "Олимпийские надежды«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учитывались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) отмечается незначительное снижение результатов. Средний балл снизился с 74,69 до 73,36,  количество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стобальников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уменьшилось  практически вдвое с 21 до 12 человек.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0952" y="5863326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89099"/>
              </p:ext>
            </p:extLst>
          </p:nvPr>
        </p:nvGraphicFramePr>
        <p:xfrm>
          <a:off x="395536" y="4293096"/>
          <a:ext cx="5283201" cy="600075"/>
        </p:xfrm>
        <a:graphic>
          <a:graphicData uri="http://schemas.openxmlformats.org/drawingml/2006/table">
            <a:tbl>
              <a:tblPr/>
              <a:tblGrid>
                <a:gridCol w="109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ГВЭ-11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Неявка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"5"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"4"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"3"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"2"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(ОВЗ)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3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число лучших ОО района по результатам экзамена по информатике и ИКТ  вошли: ГБОУ лицей №64, ГБОУ школа №617, ГБОУ школа №46 и ГБОУ школа №53.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622" y="1358444"/>
            <a:ext cx="8818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Лидером рейтинга лучших ОО района (частные и  школы городского подчинения не учитывались, рассматривались ОО с кол-вом участников более 3) по праву можно считать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№64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 40 участников экзамена (самый многочисленный состав)  31 выпускник (78%) сдал на «80+», из них половина имеют результат «90+».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выпускников (72% )  ГБОУ школы №617  имеет результат 80+, из них 9 человек имеют результат «90+».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долю 5 ОО района (№№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48, 58, 580, 630, 635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более 40%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результатов «порог не пройден».</a:t>
            </a:r>
          </a:p>
          <a:p>
            <a:pPr marL="342900" lvl="0" indent="-342900">
              <a:buFont typeface="+mj-lt"/>
              <a:buAutoNum type="arabicPeriod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№109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второй не прошел порог.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5819328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5622" y="5877272"/>
            <a:ext cx="872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Результаты ГБОУ лицея №64 и ГБОУ школы №617  демонстрируют высокий уровень качества знаний и подготовки учащихся к ЕГЭ по информатике и ИКТ.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622" y="701407"/>
            <a:ext cx="604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(информатика и ИКТ)</a:t>
            </a:r>
            <a:endParaRPr lang="ru-RU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20012"/>
              </p:ext>
            </p:extLst>
          </p:nvPr>
        </p:nvGraphicFramePr>
        <p:xfrm>
          <a:off x="368157" y="3284984"/>
          <a:ext cx="4172817" cy="2299335"/>
        </p:xfrm>
        <a:graphic>
          <a:graphicData uri="http://schemas.openxmlformats.org/drawingml/2006/table">
            <a:tbl>
              <a:tblPr/>
              <a:tblGrid>
                <a:gridCol w="266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Лучшие ОО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лицей №64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84,38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83,24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77,57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77,00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75,60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лицей №597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74,69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74,50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73,38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29229"/>
              </p:ext>
            </p:extLst>
          </p:nvPr>
        </p:nvGraphicFramePr>
        <p:xfrm>
          <a:off x="4687084" y="3284984"/>
          <a:ext cx="4176464" cy="1923240"/>
        </p:xfrm>
        <a:graphic>
          <a:graphicData uri="http://schemas.openxmlformats.org/drawingml/2006/table">
            <a:tbl>
              <a:tblPr/>
              <a:tblGrid>
                <a:gridCol w="29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Худшие ОО в рейтинге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№634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45,91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№630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45,05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гимназия №52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45,00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№580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43,83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№635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43,64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№58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43,54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№48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43,20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№109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43,00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44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19" y="823409"/>
            <a:ext cx="8856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рейтинге лучших 10 ОО района остаются 3 ОО (№№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116 и  617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Все школы в рейтинге 2021 года улучшили свои результаты по сравнению с 2020 годом  за исключением гимназии №116, которая ухудшила свой средний балл практически на 10 баллов и потеряла лидерские позиции.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рейтинговые ОО прошлого года  (кроме ГБОУ школы №598) сильно снизили свой средний балл (от 8 до 15 баллов).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числе «худших» остается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№635,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11 сдававших порог не прошли 5 человек. В список «худших» школ в 2021 году попали школы: №№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48,58, 109.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№630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№580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ухудшили свой результат и увеличили кол-во человек со статусом «порог не пройден» с 2 до 8 чел. и с 3 до 5 чел. соответственно.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участники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2020 года улучшили свои результаты. 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664" y="476672"/>
            <a:ext cx="860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информатика и ИКТ)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512527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1711" y="2491030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438" y="1154"/>
            <a:ext cx="886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информатике и ИКТ показали  ГБОУ школа №38 и  ГБОУ школа №46.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02716"/>
              </p:ext>
            </p:extLst>
          </p:nvPr>
        </p:nvGraphicFramePr>
        <p:xfrm>
          <a:off x="539552" y="2823122"/>
          <a:ext cx="3312367" cy="4004928"/>
        </p:xfrm>
        <a:graphic>
          <a:graphicData uri="http://schemas.openxmlformats.org/drawingml/2006/table">
            <a:tbl>
              <a:tblPr/>
              <a:tblGrid>
                <a:gridCol w="72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9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84,38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83,24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79,40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77,57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75,60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84,10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73,38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951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83,67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71,90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65,22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42307"/>
              </p:ext>
            </p:extLst>
          </p:nvPr>
        </p:nvGraphicFramePr>
        <p:xfrm>
          <a:off x="4583993" y="2816881"/>
          <a:ext cx="3327400" cy="3446145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43,54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79,40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41,75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75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301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физике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55715"/>
              </p:ext>
            </p:extLst>
          </p:nvPr>
        </p:nvGraphicFramePr>
        <p:xfrm>
          <a:off x="482525" y="4725144"/>
          <a:ext cx="8325957" cy="714515"/>
        </p:xfrm>
        <a:graphic>
          <a:graphicData uri="http://schemas.openxmlformats.org/drawingml/2006/table">
            <a:tbl>
              <a:tblPr/>
              <a:tblGrid>
                <a:gridCol w="832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630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физике  приняло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ВПЛ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Средний балл составил 46,60.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Высокобальников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нет. Порог не прошли 4 человека.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физике можно охарактеризовать как  хорошие. Средний балл  в ОО района составил 58,65.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физике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440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58,65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13%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Максимальный балл в  ОО  района 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97 баллов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получили 2 выпускника: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 №116 и  ГБОУ школа№601.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94928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452 человека без учета ЧОУ и ГБПОУ «Олимпийские надежды» ) отмечается улучшение результатов, средний балл увеличился с 58,47 до 58,65.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1560" y="3821698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Пороговый балл для поступления в ВУЗ 36 баллов.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1" y="4067919"/>
            <a:ext cx="8091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Порог не пройден  у 13 человек: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49(2),595(2), 630(2), 48(1), 57(1), 64(1),440(1), 578(1),580(1), 596(1).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23263"/>
              </p:ext>
            </p:extLst>
          </p:nvPr>
        </p:nvGraphicFramePr>
        <p:xfrm>
          <a:off x="611560" y="2780928"/>
          <a:ext cx="5614799" cy="931917"/>
        </p:xfrm>
        <a:graphic>
          <a:graphicData uri="http://schemas.openxmlformats.org/drawingml/2006/table">
            <a:tbl>
              <a:tblPr/>
              <a:tblGrid>
                <a:gridCol w="147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86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число лучших ОО района по результатам экзамена физике вошли: ГБОУ гимназия №116, ГБОУ школа №601 и  ГБОУ школа №113.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109" y="1124744"/>
            <a:ext cx="8691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Лидером рейтинга лучших 10 ОО района (частные и  школы городского подчинения не учитывались, рассматривались ОО с кол-вом участников более 3) является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гимназия №116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 12 участников экзамена 6  выпускников  сдали на «80+» и 2 выпускника на «90+».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№601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выпускников сдали на «90+».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№48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ГБОУ школе №57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третий не прошел порог.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6165304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92830" y="6319192"/>
            <a:ext cx="8722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ГБОУ гимназии №540 сдавали  2 ученицы, обе получили результат «90+».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622" y="701407"/>
            <a:ext cx="604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(физика)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31449"/>
              </p:ext>
            </p:extLst>
          </p:nvPr>
        </p:nvGraphicFramePr>
        <p:xfrm>
          <a:off x="278225" y="2996952"/>
          <a:ext cx="4408859" cy="2800350"/>
        </p:xfrm>
        <a:graphic>
          <a:graphicData uri="http://schemas.openxmlformats.org/drawingml/2006/table">
            <a:tbl>
              <a:tblPr/>
              <a:tblGrid>
                <a:gridCol w="23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Лучшие ОО в рейтинге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ГБОУ гимназия №540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93,00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ГБОУ гимназия №52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83,50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гимназия №116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79,67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 №601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71,60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 №113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69,46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ГБОУ лицей №64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лицей №597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64,33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64,06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63280"/>
              </p:ext>
            </p:extLst>
          </p:nvPr>
        </p:nvGraphicFramePr>
        <p:xfrm>
          <a:off x="4821595" y="2996952"/>
          <a:ext cx="4104456" cy="2000250"/>
        </p:xfrm>
        <a:graphic>
          <a:graphicData uri="http://schemas.openxmlformats.org/drawingml/2006/table">
            <a:tbl>
              <a:tblPr/>
              <a:tblGrid>
                <a:gridCol w="254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Худшие ОО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ГБОУ гимназия №49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47,29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47,25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47,25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45,80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44,00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01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19" y="823409"/>
            <a:ext cx="8990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рейтинге лучших 10 ОО района остаются 7 ОО (№№ 53, 64, 113, 116 , 253, 598 и 617). Лидерство в рейтинге прошлого года потеряла ГБОУ школа №253 (снижение среднего балла на 15%), замкнув в этом году 10 лучших. Также существенное снижение результатов показал ГБОУ лицей №64.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Лидером рейтинга 2021 года стала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 №116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прорывом года можно назвать результат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школы №601.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из рейтинга вышли ГБОУ школа №655 (снижение результата на 12%) и ГБОУ школа №644 (незначительное снижение результата на 0.2%).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Замыкая рейтинг 10 лучших прошлого года,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№596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ухудшила средний балл практически на 16 баллов и перешла в список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2021 года.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числе «худших» остаются следующие ОО: №№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58,440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579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Хотя ГБОУ школе №579 удалось на 6% улучшить результат 2020 года.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Существенного улучшения результатов добилась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 №42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улучшив свой результат на 26 %.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Критическое снижение результатов (практически на 21 балл) показала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№48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из 3 человек один порог не прошел, один набрал 36 баллов.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Другие участники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2020 года (ОО № 578, 595 и 41)  улучшили свои результаты. 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664" y="476672"/>
            <a:ext cx="7199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физика)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399382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3377954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438" y="1154"/>
            <a:ext cx="886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физике показали  ГБОУ школа №601 и ГБОУ гимназия №42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20919"/>
              </p:ext>
            </p:extLst>
          </p:nvPr>
        </p:nvGraphicFramePr>
        <p:xfrm>
          <a:off x="539552" y="3707159"/>
          <a:ext cx="3312368" cy="3108994"/>
        </p:xfrm>
        <a:graphic>
          <a:graphicData uri="http://schemas.openxmlformats.org/drawingml/2006/table">
            <a:tbl>
              <a:tblPr/>
              <a:tblGrid>
                <a:gridCol w="681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9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71,60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69,46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836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62,69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40839"/>
              </p:ext>
            </p:extLst>
          </p:nvPr>
        </p:nvGraphicFramePr>
        <p:xfrm>
          <a:off x="4634123" y="3707159"/>
          <a:ext cx="3322253" cy="3106214"/>
        </p:xfrm>
        <a:graphic>
          <a:graphicData uri="http://schemas.openxmlformats.org/drawingml/2006/table">
            <a:tbl>
              <a:tblPr/>
              <a:tblGrid>
                <a:gridCol w="678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4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97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55,55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17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312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истории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42361"/>
              </p:ext>
            </p:extLst>
          </p:nvPr>
        </p:nvGraphicFramePr>
        <p:xfrm>
          <a:off x="496822" y="5157192"/>
          <a:ext cx="8538356" cy="714515"/>
        </p:xfrm>
        <a:graphic>
          <a:graphicData uri="http://schemas.openxmlformats.org/drawingml/2006/table">
            <a:tbl>
              <a:tblPr/>
              <a:tblGrid>
                <a:gridCol w="853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630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истории  приняло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ВПЛ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Средний балл составил 56,63. Имеется один 100-бальник.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Высокобальников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человек. Порог не прошли 6 сдававших.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истории можно охарактеризовать как  хорошие. Средний балл  в ОО района составил 56,55.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истории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316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56,55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11%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ОО  района один 100-бальный результат: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 №631.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41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321  человека без учета ЧОУ и ГБПОУ «Олимпийские надежды» ) отмечается ухудшение результатов, средний балл снизился  с 63,67 до 56,55.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60076"/>
              </p:ext>
            </p:extLst>
          </p:nvPr>
        </p:nvGraphicFramePr>
        <p:xfrm>
          <a:off x="530704" y="2852936"/>
          <a:ext cx="8229600" cy="1922912"/>
        </p:xfrm>
        <a:graphic>
          <a:graphicData uri="http://schemas.openxmlformats.org/drawingml/2006/table">
            <a:tbl>
              <a:tblPr/>
              <a:tblGrid>
                <a:gridCol w="121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7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2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28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63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10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26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26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26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26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01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81-99 баллов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100  баллов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 не пройден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ВТГ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316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56,55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396">
                <a:tc gridSpan="15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 не пройден у 15 человек: 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 (2), 109(2), 58 (2), 48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(1),57(1),438(1), 578(1),579(1),600(1),618(1),630(1),683(1).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39552" y="4089965"/>
            <a:ext cx="29386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Пороговый балл для поступления в ВУЗ 32 балла.</a:t>
            </a:r>
          </a:p>
        </p:txBody>
      </p:sp>
    </p:spTree>
    <p:extLst>
      <p:ext uri="{BB962C8B-B14F-4D97-AF65-F5344CB8AC3E}">
        <p14:creationId xmlns:p14="http://schemas.microsoft.com/office/powerpoint/2010/main" val="344102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число лучших ОО района по результатам экзамена по истории вошли: ГБОУ гимназия №116, ГБОУ школа №617 и  ГБОУ лицей №64.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109" y="1124744"/>
            <a:ext cx="8691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Лидером рейтинга лучших 10 ОО района (частные и  школы городского подчинения не учитывались, рассматривались ОО с кол-вом участников более 3) является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гимназия №116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 7 участников экзамена 2  выпускников  сдали на «80+» и 2 выпускника на «90+».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№58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 не прошли 40% выпускников и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№109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 не прошли 25% 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6408" y="5877272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1533" y="5982552"/>
            <a:ext cx="872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Нестабильность результатов продемонстрировала  ГБОУ гимназии №631: при 1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стобальнике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3 сдавших на «80+» и 1 на «90+» в ОО имеются два результата «порог не пройден» 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622" y="701407"/>
            <a:ext cx="604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(история)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83581"/>
              </p:ext>
            </p:extLst>
          </p:nvPr>
        </p:nvGraphicFramePr>
        <p:xfrm>
          <a:off x="325622" y="2276872"/>
          <a:ext cx="4457441" cy="3400425"/>
        </p:xfrm>
        <a:graphic>
          <a:graphicData uri="http://schemas.openxmlformats.org/drawingml/2006/table">
            <a:tbl>
              <a:tblPr/>
              <a:tblGrid>
                <a:gridCol w="284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Лучшие ОО в рейтинге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80,00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гимназия №116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76,29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 №617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74,25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лицей №64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71,20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лицей №40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67,25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лицей №597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ГБОУ гимназия №540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ГБОУ гимназия №631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65,33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65,08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гимназия №52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90699"/>
              </p:ext>
            </p:extLst>
          </p:nvPr>
        </p:nvGraphicFramePr>
        <p:xfrm>
          <a:off x="4870073" y="2276872"/>
          <a:ext cx="4139952" cy="2400300"/>
        </p:xfrm>
        <a:graphic>
          <a:graphicData uri="http://schemas.openxmlformats.org/drawingml/2006/table">
            <a:tbl>
              <a:tblPr/>
              <a:tblGrid>
                <a:gridCol w="47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Худшие ОО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ГБОУ гимназия №66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49,25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39,00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757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955261"/>
            <a:ext cx="878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рейтигне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лучших 10 ОО района остаются 5 ОО (№№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64, 116, 540 и  597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 В рейтинг 2021 года вошли пять новых ОО : №№ 40, 52, 617,631, 640.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Лидерские позиции сохраняет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 №116,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хотя средний балл снизился.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Прорывом года можно назвать результаты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школы №640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(средний балл увеличился на 21 балл и школа перешла из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рейтинг лучших).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 числе «худших» остаются 4 ОО района :  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57,  58, 438 и 578,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57 и 578 чуть улучшили свой результат.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список «худших» школ в 2021 году попали следующие ОО: №№  109, 440, 579, 630, 683 и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гимназия №66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(перейдя из ранга лучших в ранг «худших»)  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покинули, улучшив свои результаты, ГБОУ школа №45, ГБОУ школа №555 и   ГБОУ школа №618. ГБОУ школа №600 незначительно снизила свои результаты, но за счет общего снижения среднего балла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список «худших» не попала.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665" y="573535"/>
            <a:ext cx="7282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история 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3603" y="3109696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1662" y="3093380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438" y="1154"/>
            <a:ext cx="886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истории показала   ГБОУ школа  №640.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04791"/>
              </p:ext>
            </p:extLst>
          </p:nvPr>
        </p:nvGraphicFramePr>
        <p:xfrm>
          <a:off x="523603" y="3438744"/>
          <a:ext cx="3168353" cy="3371850"/>
        </p:xfrm>
        <a:graphic>
          <a:graphicData uri="http://schemas.openxmlformats.org/drawingml/2006/table">
            <a:tbl>
              <a:tblPr/>
              <a:tblGrid>
                <a:gridCol w="69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8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82,83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73,38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75,92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2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76,86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49,25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0822"/>
              </p:ext>
            </p:extLst>
          </p:nvPr>
        </p:nvGraphicFramePr>
        <p:xfrm>
          <a:off x="4731662" y="3437665"/>
          <a:ext cx="3327400" cy="3393585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49,25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39,25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36,75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807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56,38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46,33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52,13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74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403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обществознанию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69731"/>
              </p:ext>
            </p:extLst>
          </p:nvPr>
        </p:nvGraphicFramePr>
        <p:xfrm>
          <a:off x="496822" y="5157192"/>
          <a:ext cx="8538356" cy="714515"/>
        </p:xfrm>
        <a:graphic>
          <a:graphicData uri="http://schemas.openxmlformats.org/drawingml/2006/table">
            <a:tbl>
              <a:tblPr/>
              <a:tblGrid>
                <a:gridCol w="853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630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обществознанию  приняло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ВПЛ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Средний балл составил 53,68.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Высокобальников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человек. Порог не прошли 31 человек.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обществознанию можно охарактеризовать как  хорошие. Средний балл  в ОО района составил 57,29.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обществознанию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1043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57,29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11%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ОО  района три 100-бальный результат: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 №66, ГБОУ школа №595 и ГБОУ школа №640.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41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960  человек без учета ЧОУ и ГБПОУ «Олимпийские надежды» ) отмечается ухудшение результатов, средний балл снизился  с 60,92 до 57,29.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15412"/>
              </p:ext>
            </p:extLst>
          </p:nvPr>
        </p:nvGraphicFramePr>
        <p:xfrm>
          <a:off x="323527" y="2708920"/>
          <a:ext cx="8229600" cy="2149236"/>
        </p:xfrm>
        <a:graphic>
          <a:graphicData uri="http://schemas.openxmlformats.org/drawingml/2006/table">
            <a:tbl>
              <a:tblPr/>
              <a:tblGrid>
                <a:gridCol w="121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1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26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6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26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26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01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1043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192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57,29</a:t>
                      </a:r>
                    </a:p>
                  </a:txBody>
                  <a:tcPr marL="8016" marR="8016" marT="8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396">
                <a:tc gridSpan="12">
                  <a:txBody>
                    <a:bodyPr/>
                    <a:lstStyle/>
                    <a:p>
                      <a:pPr lvl="0" fontAlgn="b">
                        <a:defRPr/>
                      </a:pP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0" fontAlgn="b">
                        <a:defRPr/>
                      </a:pP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0" fontAlgn="b">
                        <a:defRPr/>
                      </a:pP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0" fontAlgn="b"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Школы с наибольшим кол-вом учеников со статусом </a:t>
                      </a:r>
                    </a:p>
                    <a:p>
                      <a:pPr lvl="0" fontAlgn="b"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«порог не пройден»: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48(13),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578(13), 58(11), 630(11), 596(10), 635(9),</a:t>
                      </a:r>
                      <a:r>
                        <a:rPr lang="ru-RU" sz="1200" baseline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38(8), 555(8),618(8),440(7), 579(7), 580(7), 109(6),661(6), 583(5).</a:t>
                      </a:r>
                      <a:endParaRPr lang="ru-RU" sz="1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527" y="3861048"/>
            <a:ext cx="2893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Пороговый балл для поступления в ВУЗ 42 балла.</a:t>
            </a:r>
          </a:p>
        </p:txBody>
      </p:sp>
    </p:spTree>
    <p:extLst>
      <p:ext uri="{BB962C8B-B14F-4D97-AF65-F5344CB8AC3E}">
        <p14:creationId xmlns:p14="http://schemas.microsoft.com/office/powerpoint/2010/main" val="2063131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число лучших ОО района по результатам экзамена по обществознанию вошли: ГБОУ лицей №64, ГБОУ школа №617 и ГБОУ школа №598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109" y="1124744"/>
            <a:ext cx="8691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Лидером рейтинга лучших 10 ОО района (частные и  школы городского подчинения не учитывались) является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№64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третий участник экзамена в лицее №64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высокобальник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№58 и ГБОУ школе №48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участников экзамена порог не прошли.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6408" y="5877272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1533" y="5982552"/>
            <a:ext cx="872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2021 году 19% участников экзамена «порог не прошли». Только в 9 из 51 ОО района нет ни одного результата «порог не пройден»: 49,53,66, 253,540,554,598,617 и 640.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622" y="701407"/>
            <a:ext cx="604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(обществознание)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02950"/>
              </p:ext>
            </p:extLst>
          </p:nvPr>
        </p:nvGraphicFramePr>
        <p:xfrm>
          <a:off x="350427" y="2420888"/>
          <a:ext cx="4083658" cy="2400300"/>
        </p:xfrm>
        <a:graphic>
          <a:graphicData uri="http://schemas.openxmlformats.org/drawingml/2006/table">
            <a:tbl>
              <a:tblPr/>
              <a:tblGrid>
                <a:gridCol w="22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Лучшие ОО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лицей №64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74,32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74,04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ГБОУ гимназия №66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67,14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66,96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66,82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ГБОУ гимназия №540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ГБОУ гимназия №631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66,59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ГБОУ гимназия №116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лицей №597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61587"/>
              </p:ext>
            </p:extLst>
          </p:nvPr>
        </p:nvGraphicFramePr>
        <p:xfrm>
          <a:off x="4672995" y="2420888"/>
          <a:ext cx="3960440" cy="2400300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Худшие ОО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47,87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47,11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46,29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46,17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44,78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41,29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5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86277"/>
              </p:ext>
            </p:extLst>
          </p:nvPr>
        </p:nvGraphicFramePr>
        <p:xfrm>
          <a:off x="4860032" y="3140968"/>
          <a:ext cx="4176464" cy="2000250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Худшие ОО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Кол-во учащихся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Средний балл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№596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64,78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64,71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63,35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№581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63,30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№440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62,86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60,06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№48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58,34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№109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54,13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9871" y="1293809"/>
            <a:ext cx="8818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средний балл  в рейтинге ОО района (частные и  школы городского подчинения не учитывались) по результатам экзамена по русскому языку набрал ГБОУ лицей №64. Из 118 выпускников ГБОУ лицей № 64, сдававших ЕГЭ по русскому языку, тестовый балл ниже 70 набрали только 5 человек. Более 70 % участников экзамена (84 выпускника) имеют результат «80+».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ГБОУ школе №109 из 46 человек тестовый балл выше 70 набрал 1 человек.35 % сдававших набрали ниже 50 тестовых баллов.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Пороговый балл для поступления в ВУЗ (36 баллов) не пройден у 12 человек: (40(1), 42(1),  48(2), 53(1),  58(1), 109(2), 246(1),661(1)665(1), 683(1).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828" y="147935"/>
            <a:ext cx="8541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тройку лучших ОО района по результатам экзамена по русскому языку традиционно вошли: лицей №64, гимназия №116, гимназия №52.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829392"/>
              </p:ext>
            </p:extLst>
          </p:nvPr>
        </p:nvGraphicFramePr>
        <p:xfrm>
          <a:off x="96618" y="3151042"/>
          <a:ext cx="4608512" cy="2400300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Лучшие ОО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лицей №64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85,06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гимназия №116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83,18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гимназия №52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82,52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СОШ №617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81,92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№540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80,84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№113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80,72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79,91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№644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79,15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78,75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№49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78,29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116" y="738460"/>
            <a:ext cx="5447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(русский язык)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8118" y="6030580"/>
            <a:ext cx="8530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Несмотря на весьма низкий результат в отдельных школах хочется отметить, что большинство  участников ЕГЭ по русскому языку справились с поставленными задачами (нет ни одного результата «порог не пройден» для выдачи аттестата ( 24 балла)).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0406" y="5877272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06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955261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рейтинге лучших 10 ОО района остаются 6 ОО (№№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64, 116, 540, 617 и  631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 В рейтинг 2021 года вошли четыре новых ОО : №№ 66, 597, 598 и 601.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Лидерские позиции 2020 года с сильным снижением результата утратила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№106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(снижение среднего балла на 17, 17 пунктов). Отмечается также резкое снижение результатов в ГБОУ гимназия №116 (три человека порог не прошли).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Прорывом года можно назвать результаты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школы №601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(средний балл увеличился на 15 баллов),  у ГБОУ лицея  №597 при снижении количества участников также средний балл увеличился на 13,31 пунктов, обе  ОО перешли из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рейтинг лучших.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 числе «худших» остаются 4 ОО района :  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438, 581, 635 и 661.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ОО вошедшие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снизили свои результаты в среднем на 10 баллов, кроме ГБОУ школы №661 (незначительное снижение)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ГБОУ школы №58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(резкое снижение среднего балла практически на 20 баллов).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ГБОУ школа №618 и ГБОУ школа №600 незначительно снизили свои результаты, но за счет общего снижения среднего балла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список «худших» не попали.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665" y="573535"/>
            <a:ext cx="818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обществознание 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256794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6208" y="3253792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438" y="1154"/>
            <a:ext cx="886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обществознанию  показала  ГБОУ школа  №601.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978634"/>
              </p:ext>
            </p:extLst>
          </p:nvPr>
        </p:nvGraphicFramePr>
        <p:xfrm>
          <a:off x="539552" y="3564571"/>
          <a:ext cx="3384376" cy="3207945"/>
        </p:xfrm>
        <a:graphic>
          <a:graphicData uri="http://schemas.openxmlformats.org/drawingml/2006/table">
            <a:tbl>
              <a:tblPr/>
              <a:tblGrid>
                <a:gridCol w="70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72,52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69,36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51,77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66,96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66,59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412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59,75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74,10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7599"/>
              </p:ext>
            </p:extLst>
          </p:nvPr>
        </p:nvGraphicFramePr>
        <p:xfrm>
          <a:off x="4710218" y="3552328"/>
          <a:ext cx="3318166" cy="3268047"/>
        </p:xfrm>
        <a:graphic>
          <a:graphicData uri="http://schemas.openxmlformats.org/drawingml/2006/table">
            <a:tbl>
              <a:tblPr/>
              <a:tblGrid>
                <a:gridCol w="632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6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47,87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56,43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46,29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53,35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38,62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128"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51,77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66,96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490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431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английскому языку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35288"/>
              </p:ext>
            </p:extLst>
          </p:nvPr>
        </p:nvGraphicFramePr>
        <p:xfrm>
          <a:off x="601080" y="4365104"/>
          <a:ext cx="8538356" cy="1329690"/>
        </p:xfrm>
        <a:graphic>
          <a:graphicData uri="http://schemas.openxmlformats.org/drawingml/2006/table">
            <a:tbl>
              <a:tblPr/>
              <a:tblGrid>
                <a:gridCol w="853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630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английскому языку  приняло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ВПЛ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Средний балл составил 69,92.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Высокобальников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 человека.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Порог не прошли 2 человека.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Фактически порог не прошел еще 1 выпускник ГБОУ школы №596 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сдавал письменную часть и набрал в  устной части  0 баллов, и еще 2 ВПЛ  в устной части набрано 16 и 9  баллов соответственно, письменную часть не сдавали.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английскому языку можно охарактеризовать как  очень хорошие. Средний балл  в ОО района составил 72,77.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английскому языку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567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72,77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42%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Максимальный балл в районе 98 баллов набрали 4 человека : 2 выпускника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 №116,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выпускник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гимназии №540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1 выпускник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гимназии №631.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41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487  человек без учета ЧОУ и ГБПОУ «Олимпийские надежды» ) отмечается улучшение результатов, средний балл повысился  с 70,88 до 72,77.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25808"/>
              </p:ext>
            </p:extLst>
          </p:nvPr>
        </p:nvGraphicFramePr>
        <p:xfrm>
          <a:off x="570458" y="2827724"/>
          <a:ext cx="8496943" cy="1439449"/>
        </p:xfrm>
        <a:graphic>
          <a:graphicData uri="http://schemas.openxmlformats.org/drawingml/2006/table">
            <a:tbl>
              <a:tblPr/>
              <a:tblGrid>
                <a:gridCol w="167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4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88">
                <a:tc grid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Пороговый балл для поступления в ВУЗ 22 балла.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64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число лучших ОО района по результатам экзамена по английскому языку вошли: ГБОУ гимназия №116, ГБОУ школа №582 и ГБОУ школа №599.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109" y="1124744"/>
            <a:ext cx="8691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Лидером рейтинга лучших 10 ОО района (частные и  школы городского подчинения не учитывались, рассматривались ОО с кол-вом участников более 3)  является традиционно 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гимназия №116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гимназии №116 из 17 человек  9 выпускников сдали на «90+», 6 на «80+» , и 2 человека сдали на 74 и 73 балла.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школе №582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из 17 человек  9 сдали на «90+» и  5 на «80+».  В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ГБОУ школе №599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5 выпускников 4 сдали на «80+».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низкий средний балл был получен в следующих ОО: №№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48,57 и 578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6408" y="5877272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1533" y="5982552"/>
            <a:ext cx="8722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2021 году  в районе порог не прошел только 1 человек (ГБОУ школа №595).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622" y="701407"/>
            <a:ext cx="604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английский язык)</a:t>
            </a:r>
            <a:endParaRPr lang="ru-RU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06832"/>
              </p:ext>
            </p:extLst>
          </p:nvPr>
        </p:nvGraphicFramePr>
        <p:xfrm>
          <a:off x="406256" y="2996952"/>
          <a:ext cx="4248471" cy="2491740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Лучшие ОО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гимназия №116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№582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№599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85,00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№581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82,00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</a:t>
                      </a:r>
                      <a:r>
                        <a:rPr lang="ru-RU" sz="1200" b="0" i="0" u="none" strike="noStrike" baseline="0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 №601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82,00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№600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81,00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№617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80,93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№631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79,04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№52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№253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77,89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06287"/>
              </p:ext>
            </p:extLst>
          </p:nvPr>
        </p:nvGraphicFramePr>
        <p:xfrm>
          <a:off x="4774576" y="2996952"/>
          <a:ext cx="4241179" cy="2491740"/>
        </p:xfrm>
        <a:graphic>
          <a:graphicData uri="http://schemas.openxmlformats.org/drawingml/2006/table">
            <a:tbl>
              <a:tblPr/>
              <a:tblGrid>
                <a:gridCol w="4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Худшие ОО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№596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59,78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58,45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№595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53,40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№578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52,78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№57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52,67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№48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52,58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№438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24,00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66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764704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рейтинге лучших 10 ОО района остаются 5 ОО (№№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52, 116, 582 и  631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 В рейтинг 2021 года вошли пять новых ОО : №№ 253, 599, 600, 601 и 617.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Лидерские позиции,  с улучшением результата, второй год подряд удерживает 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гимназия №116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ОО в рейтинге 2021 года, кроме ГБОУ гимназии №52 и ГБОУ гимназии №631,  продемонстрировали улучшение результатов в сравнении с 2020 годом.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Прорывом года можно назвать результаты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школы №601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(средний балл увеличился на 34 балла, школа перешла из списка худших школ в 2020 году в лучшие школы в 2021 году).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 ОО района (№№ 64, 106 и 640)  немного снизили свой результат и вышли из списка лучших ОО в 2021 году.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 числе «худших» остаются 3 ОО района :  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57, 579 и 596,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однако в 2021 году они все улучшили результат 2020 года. Новичком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№48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(средний балл снизился на 8,25 пунктов). Формально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покинула и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№438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(всего один результат 24 балла).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ГБОУ школе №595 снижение среднего балла связано прежде всего с одним результатом «порог не пройден».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Существенное снижение среднего балла наблюдается в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школе №683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школе №578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на 27%  и 31 % соответственно, школы перешли из рейтинга лучших в 2020 году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2021 году.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884" y="476672"/>
            <a:ext cx="831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английский язык 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3065" y="3356992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3346350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438" y="1154"/>
            <a:ext cx="886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английскому языку показала  ГБОУ школа  №601.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96719"/>
              </p:ext>
            </p:extLst>
          </p:nvPr>
        </p:nvGraphicFramePr>
        <p:xfrm>
          <a:off x="503065" y="3664769"/>
          <a:ext cx="3348854" cy="3204210"/>
        </p:xfrm>
        <a:graphic>
          <a:graphicData uri="http://schemas.openxmlformats.org/drawingml/2006/table">
            <a:tbl>
              <a:tblPr/>
              <a:tblGrid>
                <a:gridCol w="690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2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82,95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80,93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82,25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77,89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109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77,73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58,45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75,40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73,56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76,78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52,78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27298"/>
              </p:ext>
            </p:extLst>
          </p:nvPr>
        </p:nvGraphicFramePr>
        <p:xfrm>
          <a:off x="4860032" y="3654127"/>
          <a:ext cx="3327400" cy="3065145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62,50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58,45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76,78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52,78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56,75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86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4199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испанскому языку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28196"/>
              </p:ext>
            </p:extLst>
          </p:nvPr>
        </p:nvGraphicFramePr>
        <p:xfrm>
          <a:off x="477743" y="4293096"/>
          <a:ext cx="8538356" cy="714515"/>
        </p:xfrm>
        <a:graphic>
          <a:graphicData uri="http://schemas.openxmlformats.org/drawingml/2006/table">
            <a:tbl>
              <a:tblPr/>
              <a:tblGrid>
                <a:gridCol w="853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630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испанскому языку принял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ВПЛ, который набрал 92 балла.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испанскому языку можно охарактеризовать как очень хорошие. Средний балл  в ГБОУ школе №43 составил 76,71.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испанскому языку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ГБОУ школы №43 (в  три раза меньше, чем в 2020 году).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76,71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(на 13% больше, чем в 2020 году).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7 участников экзамена 3 сдали на «80+» и есть один «90+» результат (в 2020 году при 21 участнике было также 4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высокобальных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результата).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441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 (сдавало 21 человек) ГБОУ школа №43 продемонстрировала  улучшение результатов:  средний балл увеличился  с 68,14 до 76,71.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96837"/>
              </p:ext>
            </p:extLst>
          </p:nvPr>
        </p:nvGraphicFramePr>
        <p:xfrm>
          <a:off x="611560" y="2636912"/>
          <a:ext cx="6048673" cy="1224135"/>
        </p:xfrm>
        <a:graphic>
          <a:graphicData uri="http://schemas.openxmlformats.org/drawingml/2006/table">
            <a:tbl>
              <a:tblPr/>
              <a:tblGrid>
                <a:gridCol w="1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 (шк.43)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458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410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немецкому языку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5545"/>
              </p:ext>
            </p:extLst>
          </p:nvPr>
        </p:nvGraphicFramePr>
        <p:xfrm>
          <a:off x="477743" y="4293096"/>
          <a:ext cx="8538356" cy="714515"/>
        </p:xfrm>
        <a:graphic>
          <a:graphicData uri="http://schemas.openxmlformats.org/drawingml/2006/table">
            <a:tbl>
              <a:tblPr/>
              <a:tblGrid>
                <a:gridCol w="853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630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 в ЕГЭ по немецкому языку ВПЛ не принимали участие, в 2020 году участвовало двое ВПЛ (средний балл составил 80,5).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немецкому языку можно охарактеризовать как очень хорошие. Средний балл  в ОО района составил 71,0 балл.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711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немецкому языку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ГБОУ гимназии №41 и 1 учащийся ГБОУ школы №57.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в районе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71,00.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в ГБОУ школе №57 составил 54 балла. Средний балл в ГБОУ гимназии №41 составил 74, 4 балла . В 2020 году в районе участвовало 10 выпускников ГБОУ гимназии  №41, средний балл составил 82,3 балла.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2020 году в ГБОУ гимназии №41 было 80%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высокобальников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а в 2021 году только 40%..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441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 (сдавало 10 человек) прослеживается  снижение  результатов:  средний балл  снизился   с 82,3 до 71,00.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16567"/>
              </p:ext>
            </p:extLst>
          </p:nvPr>
        </p:nvGraphicFramePr>
        <p:xfrm>
          <a:off x="426441" y="2852936"/>
          <a:ext cx="5614799" cy="1213105"/>
        </p:xfrm>
        <a:graphic>
          <a:graphicData uri="http://schemas.openxmlformats.org/drawingml/2006/table">
            <a:tbl>
              <a:tblPr/>
              <a:tblGrid>
                <a:gridCol w="147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 (шк.57)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ВТГ(шк.41)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941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446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французскому языку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ЕГЭ по французскому  языку можно охарактеризовать как очень хорошие. Средний балл  в ГБОУ школе №596 составил 81,0 балл.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французскому языку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ГБОУ школы №596.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81,0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ГБОУ школе №596 есть результат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96 баллов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441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 (сдавало 3 человека)   улучшение результатов:  средний балл увеличился  с 61,33 до 81,0. 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23751"/>
              </p:ext>
            </p:extLst>
          </p:nvPr>
        </p:nvGraphicFramePr>
        <p:xfrm>
          <a:off x="415930" y="2636912"/>
          <a:ext cx="5614799" cy="1118593"/>
        </p:xfrm>
        <a:graphic>
          <a:graphicData uri="http://schemas.openxmlformats.org/drawingml/2006/table">
            <a:tbl>
              <a:tblPr/>
              <a:tblGrid>
                <a:gridCol w="147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 (шк.596)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625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394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ЕГЭ по китайскому языку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40983"/>
              </p:ext>
            </p:extLst>
          </p:nvPr>
        </p:nvGraphicFramePr>
        <p:xfrm>
          <a:off x="477743" y="3789040"/>
          <a:ext cx="8538356" cy="714515"/>
        </p:xfrm>
        <a:graphic>
          <a:graphicData uri="http://schemas.openxmlformats.org/drawingml/2006/table">
            <a:tbl>
              <a:tblPr/>
              <a:tblGrid>
                <a:gridCol w="853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630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китайскому языку приняли участие 2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ВПЛ, средний балл 67,0. Один ВПЛ набрал 87 баллов.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Единственный от района участник ЕГЭ по китайскому языку из ГБОУ школы №440 порог не прошел.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196752"/>
            <a:ext cx="892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китайскому языку принял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ГБОУ школы №440 (в 2020 году принимал участие ученик ГБОУ школы №599).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 в районе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20, 0 баллов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(в 2020 году один выпускник ГБОУ школы №599 сдал на 75 баллов).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441" y="602128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2021 году в ЕГЭ по китайскому языку  удовлетворительных результатов нет.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831" y="5949280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13405"/>
              </p:ext>
            </p:extLst>
          </p:nvPr>
        </p:nvGraphicFramePr>
        <p:xfrm>
          <a:off x="539552" y="2212415"/>
          <a:ext cx="5832649" cy="1253380"/>
        </p:xfrm>
        <a:graphic>
          <a:graphicData uri="http://schemas.openxmlformats.org/drawingml/2006/table">
            <a:tbl>
              <a:tblPr/>
              <a:tblGrid>
                <a:gridCol w="152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81-99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ВТГ (шк.440)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6519" y="4499828"/>
            <a:ext cx="672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ru-RU" sz="1000" dirty="0"/>
              <a:t>Ф</a:t>
            </a:r>
            <a:r>
              <a:rPr lang="ru-RU" sz="1000" dirty="0">
                <a:latin typeface="Calibri" panose="020F0502020204030204" pitchFamily="34" charset="0"/>
              </a:rPr>
              <a:t>актически порог не прошли 2 чел., 1 чел. (ВПЛ) не сдавал письменную часть и набрал в  устной части 18 баллов 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87685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3775"/>
              </p:ext>
            </p:extLst>
          </p:nvPr>
        </p:nvGraphicFramePr>
        <p:xfrm>
          <a:off x="827584" y="1078894"/>
          <a:ext cx="5842001" cy="4410075"/>
        </p:xfrm>
        <a:graphic>
          <a:graphicData uri="http://schemas.openxmlformats.org/drawingml/2006/table">
            <a:tbl>
              <a:tblPr/>
              <a:tblGrid>
                <a:gridCol w="170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3326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ЕГЭ 2021 по Приморскому району без учета ЧОУ, ГБПОУ «Олимпийские надежды» и ВПЛ.</a:t>
            </a:r>
          </a:p>
        </p:txBody>
      </p:sp>
    </p:spTree>
    <p:extLst>
      <p:ext uri="{BB962C8B-B14F-4D97-AF65-F5344CB8AC3E}">
        <p14:creationId xmlns:p14="http://schemas.microsoft.com/office/powerpoint/2010/main" val="3709040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81665"/>
              </p:ext>
            </p:extLst>
          </p:nvPr>
        </p:nvGraphicFramePr>
        <p:xfrm>
          <a:off x="827584" y="1078895"/>
          <a:ext cx="7990153" cy="4642485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77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  100-бальников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100-бальников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  <a:r>
                        <a:rPr lang="ru-RU" sz="1400" b="1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2338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74,69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1420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58,66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51,49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56,55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61,25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69,25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64,36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63,67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60,92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58,47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70,88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68,14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61,33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Сравнение результатов ЕГЭ 2020 и  ЕГЭ 2021 года по Приморскому району (без учета ЧОУ, ГБПОУ «Олимпийские надежды» и ВПЛ).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9492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Кол-во 100-бальников снизилось на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39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122" y="112474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рейтинге лучших 10 общеобразовательных организаций района остаются 8 ОО (№№ 46, 49, 52, 64,116, 540, 617, 644).  Рейтинг «лучших школ» по русскому языку покинули  ОО №№ 631 и 582 (незначительное снижение результатов), уступив место новым «лучшим» в рейтинге: ГБОУ школе №113 и ГБОУ школе №53. 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тройке лучших прослеживается снижение результатов по сравнению с прошлым годом, однако у ряда ОО района : №№46, 540, 617 и новичков рейтинга ГБОУ школы №53 и ГБОУ школы №113 видно заметное улучшение результатов по сравнению с 2020 годом. 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 «худших» ОО района остаются следующие ОО: №№ 48, 58, 109, 438,440. В список «худших» школ попали школы: №№ 578, 581 и 596.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покинули ГБОУ школа №57 и ГБОУ школа №579.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9417"/>
              </p:ext>
            </p:extLst>
          </p:nvPr>
        </p:nvGraphicFramePr>
        <p:xfrm>
          <a:off x="687083" y="3429000"/>
          <a:ext cx="3327400" cy="3265170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86,02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85,06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90,24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83,18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84,08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82,52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81,92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79,51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75,65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75,26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78,75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78,16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79,10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78,22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3984" y="755412"/>
            <a:ext cx="786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русский язык)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11302"/>
              </p:ext>
            </p:extLst>
          </p:nvPr>
        </p:nvGraphicFramePr>
        <p:xfrm>
          <a:off x="4868191" y="3429000"/>
          <a:ext cx="3327400" cy="2870835"/>
        </p:xfrm>
        <a:graphic>
          <a:graphicData uri="http://schemas.openxmlformats.org/drawingml/2006/table">
            <a:tbl>
              <a:tblPr/>
              <a:tblGrid>
                <a:gridCol w="7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69,12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62,86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62,43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54,13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66,14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4730" y="3049960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917" y="3025043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8014" y="102662"/>
            <a:ext cx="8584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русскому языку показала  ГБОУ школа №113 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92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79637"/>
              </p:ext>
            </p:extLst>
          </p:nvPr>
        </p:nvGraphicFramePr>
        <p:xfrm>
          <a:off x="899592" y="365760"/>
          <a:ext cx="7344817" cy="6492240"/>
        </p:xfrm>
        <a:graphic>
          <a:graphicData uri="http://schemas.openxmlformats.org/drawingml/2006/table">
            <a:tbl>
              <a:tblPr/>
              <a:tblGrid>
                <a:gridCol w="2048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3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7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8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рус. ГВЭ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мат. ГВЭ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Аттестат выдан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 не пройден 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рус.ГВЭ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 не пройден мат. ГВЭ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допуска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ВТГ (ГВЭ)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№438 (1 )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№596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№601(1)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гимназия №631(1)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№661(2)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№246( ОВЗ)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отказ</a:t>
                      </a:r>
                      <a:r>
                        <a:rPr lang="ru-RU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№38 (результаты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русского от 2018)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 (результаты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русского от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№109 (результаты русского от 2017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№579 (результаты русского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2011 года)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 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</a:t>
                      </a:r>
                      <a:r>
                        <a:rPr lang="ru-RU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 № 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школа № 598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без персональных данных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8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в  ОО района: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 чел. не сдали РУГ и МАГ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800" b="0" i="0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чел. не сдали МАГ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чел. не сдал РУГ (ОВЗ))</a:t>
                      </a:r>
                      <a:endParaRPr lang="ru-RU" sz="800" b="0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ЧОУ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«Олимпийские надежды»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93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2977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1949" y="448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Выдача аттестатов в Приморском районе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348469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484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профильной математике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5953"/>
              </p:ext>
            </p:extLst>
          </p:nvPr>
        </p:nvGraphicFramePr>
        <p:xfrm>
          <a:off x="409021" y="5210827"/>
          <a:ext cx="8325957" cy="781050"/>
        </p:xfrm>
        <a:graphic>
          <a:graphicData uri="http://schemas.openxmlformats.org/drawingml/2006/table">
            <a:tbl>
              <a:tblPr/>
              <a:tblGrid>
                <a:gridCol w="832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326"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 по математике на отметку не ниже удовлетворительной сдали 29 человек. 6 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 получили отметку «2».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математике  приняло участие 193 ВПЛ. Средний балл составил 48,05. Порог не прошли 22 человека.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профильной математике у можно охарактеризовать как  средние. Средний балл в ОО района составил 57,67.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математике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1620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57,67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15 %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Стобальников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6165304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1420 человек 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школы и школа городского подчинения</a:t>
            </a:r>
            <a:r>
              <a:rPr lang="ru-RU" sz="1400" dirty="0">
                <a:latin typeface="Times New Roman"/>
              </a:rPr>
              <a:t> ГБПОУ "Олимпийские надежды«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учитывались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отмечается незначительное снижение результатов. Средний балл снизился с 58,66 до 57,67.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8138" y="6021288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89899"/>
              </p:ext>
            </p:extLst>
          </p:nvPr>
        </p:nvGraphicFramePr>
        <p:xfrm>
          <a:off x="467544" y="4509120"/>
          <a:ext cx="5283201" cy="600075"/>
        </p:xfrm>
        <a:graphic>
          <a:graphicData uri="http://schemas.openxmlformats.org/drawingml/2006/table">
            <a:tbl>
              <a:tblPr/>
              <a:tblGrid>
                <a:gridCol w="109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ГВЭ-11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Неявка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"5"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"4"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"3"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"2"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19852"/>
              </p:ext>
            </p:extLst>
          </p:nvPr>
        </p:nvGraphicFramePr>
        <p:xfrm>
          <a:off x="453414" y="2348880"/>
          <a:ext cx="8496943" cy="2059305"/>
        </p:xfrm>
        <a:graphic>
          <a:graphicData uri="http://schemas.openxmlformats.org/drawingml/2006/table">
            <a:tbl>
              <a:tblPr/>
              <a:tblGrid>
                <a:gridCol w="167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 grid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effectLst/>
                          <a:latin typeface="Calibri" panose="020F0502020204030204" pitchFamily="34" charset="0"/>
                        </a:rPr>
                        <a:t>Пороговый балл для поступления в ВУЗ 27 баллов.</a:t>
                      </a:r>
                    </a:p>
                    <a:p>
                      <a:pPr algn="l" fontAlgn="b"/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 с наибольшим кол-вом учеников со</a:t>
                      </a:r>
                      <a:r>
                        <a:rPr lang="ru-RU" sz="12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статусом «порог не пройден»: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596(8),48(7), 38(6), 58(6), 630(6), 440(5), 635(5), 661 (5), 683(5), 43(4),579(4), 41(3), 246(3), 578(3).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41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118" y="1484784"/>
            <a:ext cx="8818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средний балл  в рейтинге ОО района (частные и  школы городского подчинения не учитывались) по результатам экзамена по математике набрал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№64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40% выпускников ГБОУ лицей № 64 имеют результат 80+.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районный результат (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 баллов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набрал ученик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школы №596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ГБОУ школе №109 никто, а в ГБОУ школе №48 только 2 человека  набрали тестовый балл выше среднего по району (57,67).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828" y="147935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тройку лучших ОО района по результатам экзамена по профильной математике  вошли: ГБОУ лицей №64, ГБОУ школа №617 и  ГБОУ школа №598.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108" y="887493"/>
            <a:ext cx="594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(профильная математика)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8119" y="6030580"/>
            <a:ext cx="8314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Математика профиль остается по-прежнему одной из самых массовых по показателю «порог не пройден», в 2021 году 90 учащихся не смогли набрать требуемых для поступления в ВУЗ 27 баллов. 100-бальных результатов нет.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0406" y="5877272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7021"/>
              </p:ext>
            </p:extLst>
          </p:nvPr>
        </p:nvGraphicFramePr>
        <p:xfrm>
          <a:off x="147160" y="3140969"/>
          <a:ext cx="4480147" cy="2458390"/>
        </p:xfrm>
        <a:graphic>
          <a:graphicData uri="http://schemas.openxmlformats.org/drawingml/2006/table">
            <a:tbl>
              <a:tblPr/>
              <a:tblGrid>
                <a:gridCol w="24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+mn-ea"/>
                          <a:cs typeface="+mn-cs"/>
                        </a:rPr>
                        <a:t>Лучшие ОО в рейтинге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+mn-ea"/>
                          <a:cs typeface="+mn-cs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+mn-ea"/>
                          <a:cs typeface="+mn-cs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лицей №64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73,49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 №617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70,17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ГБОУ школа №598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/>
                        </a:rPr>
                        <a:t>68,91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гимназия №631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68,26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68,15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68,07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ГБОУ гимназия №116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67,64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лицей №597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67,29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ГБОУ гимназия №42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лицей№40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64,75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79782"/>
              </p:ext>
            </p:extLst>
          </p:nvPr>
        </p:nvGraphicFramePr>
        <p:xfrm>
          <a:off x="4788024" y="3140968"/>
          <a:ext cx="4248471" cy="2088232"/>
        </p:xfrm>
        <a:graphic>
          <a:graphicData uri="http://schemas.openxmlformats.org/drawingml/2006/table">
            <a:tbl>
              <a:tblPr/>
              <a:tblGrid>
                <a:gridCol w="22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Худшие ОО в рейтинге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43,92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43,78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36,83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ГБОУ школа №596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36,32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36,00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ГБОУ школа №48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34,70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17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955261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Традиционно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рейтигне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лучших 10 ОО района остаются 6 ОО (№№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64, 116, 597, 598, 617, 644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Рейтинг «лучших школ» по профильной математике покинули  ОО №№ 52, 53, 106 и 253, уступив место новым «лучшим» в рейтинге: №№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631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лидера рейтинга прошлого года ГБОУ гимназии №116, а также у  ГБОУ школы №106 и ГБОУ школы №253 прослеживается существенное снижение результатов (порядка 9-10 баллов).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ОО в рейтинге 2021 году,  кроме лицея №64 и гимназии №116, улучшили свой результат по сравнению с 2020 годом.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Прорывом года можно назвать результат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ГБОУ гимназии №42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  47,14 в 2020 году до 65,30 в 2021 году).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в  «худших» ОО района остаются следующие :  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661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В список «худших» школ в 2021 году попали школы: №№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48,58, 109,578, 661,683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Антирейтинг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покинули, улучшив свои результаты, следующие ОО: №№ 57, 579, 595, 601,635, причем ГБОУ школа №57 улучшила средний балл практически на 15 баллов.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665" y="573535"/>
            <a:ext cx="834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2020 и 2021 года (ЕГЭ проф. математика)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856655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Лучшие ОО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2953" y="2854356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Худшие ОО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438" y="1154"/>
            <a:ext cx="9120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сравнении с  2020 годом  существенное улучшение результатов сдачи ЕГЭ по профильной математике показали  ГБОУ гимназия №42 и  ГБОУ школа №57 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23134"/>
              </p:ext>
            </p:extLst>
          </p:nvPr>
        </p:nvGraphicFramePr>
        <p:xfrm>
          <a:off x="524318" y="3162133"/>
          <a:ext cx="3255594" cy="3579398"/>
        </p:xfrm>
        <a:graphic>
          <a:graphicData uri="http://schemas.openxmlformats.org/drawingml/2006/table">
            <a:tbl>
              <a:tblPr/>
              <a:tblGrid>
                <a:gridCol w="59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75,20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73,49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69,94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67,64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67,29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47,14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861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в рейтинге лучших школ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56,39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65,81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63,43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64,86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55,56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69005"/>
              </p:ext>
            </p:extLst>
          </p:nvPr>
        </p:nvGraphicFramePr>
        <p:xfrm>
          <a:off x="4747725" y="3158535"/>
          <a:ext cx="3352667" cy="3400267"/>
        </p:xfrm>
        <a:graphic>
          <a:graphicData uri="http://schemas.openxmlformats.org/drawingml/2006/table">
            <a:tbl>
              <a:tblPr/>
              <a:tblGrid>
                <a:gridCol w="70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5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Кол-во сдававших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42,35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52,77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36,83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42,91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36,32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61,19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969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 с низким результатом в  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45,77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45,47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45,63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44,45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51,33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43,64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39,09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54,08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60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138" y="778635"/>
            <a:ext cx="3241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по биологии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54453"/>
              </p:ext>
            </p:extLst>
          </p:nvPr>
        </p:nvGraphicFramePr>
        <p:xfrm>
          <a:off x="323528" y="4725144"/>
          <a:ext cx="8325957" cy="781050"/>
        </p:xfrm>
        <a:graphic>
          <a:graphicData uri="http://schemas.openxmlformats.org/drawingml/2006/table">
            <a:tbl>
              <a:tblPr/>
              <a:tblGrid>
                <a:gridCol w="832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3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ЕГЭ по биологии приняло участие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ВПЛ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Средний балл составил 50,59. 6 человек сдали экзамен на 80 и более баллов. Порог не прошли 14 человек.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ЕГЭ по биологии можно охарактеризовать как  средние. Средний балл  в ОО района составил 52,93.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2021 году в ЕГЭ по биологии приняло участие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465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ОО Приморского района.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балл у ОО района составил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52,93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участников экзамена сдали на  80 и более баллов.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16530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сравнению с 2020 годом (сдавало 340 человек без учета ЧОУ и «Олимпийских надежд» ) отмечается незначительное улучшение результатов. Средний балл увеличился с 51,49 до 52,93.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Стобальников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нет. 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8138" y="6021288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67033"/>
              </p:ext>
            </p:extLst>
          </p:nvPr>
        </p:nvGraphicFramePr>
        <p:xfrm>
          <a:off x="329339" y="2598582"/>
          <a:ext cx="8496943" cy="1939795"/>
        </p:xfrm>
        <a:graphic>
          <a:graphicData uri="http://schemas.openxmlformats.org/drawingml/2006/table">
            <a:tbl>
              <a:tblPr/>
              <a:tblGrid>
                <a:gridCol w="167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4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80-99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100 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 не пройден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88">
                <a:tc grid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Пороговый балл для поступления в ВУЗ 36 баллов.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73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 с наибольшим кол-вом учеников со</a:t>
                      </a:r>
                      <a:r>
                        <a:rPr lang="ru-RU" sz="12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статусом «порог не пройден»: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73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48(7), 579(5), 618(5), 58(4), 578(4), 635(4), 109(3).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22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42756"/>
              </p:ext>
            </p:extLst>
          </p:nvPr>
        </p:nvGraphicFramePr>
        <p:xfrm>
          <a:off x="342324" y="3212976"/>
          <a:ext cx="4392487" cy="2400300"/>
        </p:xfrm>
        <a:graphic>
          <a:graphicData uri="http://schemas.openxmlformats.org/drawingml/2006/table">
            <a:tbl>
              <a:tblPr/>
              <a:tblGrid>
                <a:gridCol w="217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Лучшие ОО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71,29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66,05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Bookman Old Style" panose="02050604050505020204" pitchFamily="18" charset="0"/>
                        </a:rPr>
                        <a:t>65,62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лицей №554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64,60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лицей №597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63,44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лицей №64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62,33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гимназия №631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61,58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№640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60,33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№46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59,75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ГБОУ школа №320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/>
                        </a:rPr>
                        <a:t>58,00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118537"/>
              </p:ext>
            </p:extLst>
          </p:nvPr>
        </p:nvGraphicFramePr>
        <p:xfrm>
          <a:off x="4860032" y="3212976"/>
          <a:ext cx="3960440" cy="1600200"/>
        </p:xfrm>
        <a:graphic>
          <a:graphicData uri="http://schemas.openxmlformats.org/drawingml/2006/table">
            <a:tbl>
              <a:tblPr/>
              <a:tblGrid>
                <a:gridCol w="24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Худшие ОО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Кол-во учащихся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№438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31,33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30,40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№596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28,33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№109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Bookman Old Style" panose="02050604050505020204" pitchFamily="18" charset="0"/>
                        </a:rPr>
                        <a:t>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ГБОУ школа №48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ГБОУ школа №601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Bookman Old Style" panose="02050604050505020204" pitchFamily="18" charset="0"/>
                        </a:rPr>
                        <a:t>14,00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16632"/>
            <a:ext cx="87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тройку лучших ОО района по результатам экзамена по биологии вошли: ГБОУ школа №582, ГБОУ школа №598, ГБОУ школа №617.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622" y="1358444"/>
            <a:ext cx="8818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средний балл  в рейтинге лучших ОО района (частные и  школы городского подчинения не учитывались) по результатам экзамена по биологии набрала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школа№582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районный результат (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 баллов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набрали 2 ученика: 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школы №582 и ГБОУ гимназия №631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ГБОУ школе №48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8 сдающих порог смог преодолеть только один человек (44 балла).</a:t>
            </a: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 №№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58,109,438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половины сдающих порог не преодолели.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5733256"/>
            <a:ext cx="8779347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9511" y="5877272"/>
            <a:ext cx="872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Биология остается по-прежнему одним из самых трудных экзаменов. В районе только 8 ОО (с кол-вом участников от 3 человек) смогли получить средний балл  «60+».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622" y="701407"/>
            <a:ext cx="6046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Наилучшие/ наихудшие ОО (биология)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0734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11122</Words>
  <Application>Microsoft Office PowerPoint</Application>
  <PresentationFormat>Экран (4:3)</PresentationFormat>
  <Paragraphs>3452</Paragraphs>
  <Slides>40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Bookman Old Style</vt:lpstr>
      <vt:lpstr>Calibri</vt:lpstr>
      <vt:lpstr>Times New Roman</vt:lpstr>
      <vt:lpstr>Тема Office</vt:lpstr>
      <vt:lpstr>Порядок выдачи аттестатов за 11 класс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выдачи аттестатов за 11 класс в 2021 году</dc:title>
  <dc:creator>User_316_02</dc:creator>
  <cp:lastModifiedBy>Артем Фонсека</cp:lastModifiedBy>
  <cp:revision>250</cp:revision>
  <cp:lastPrinted>2021-10-21T08:44:37Z</cp:lastPrinted>
  <dcterms:created xsi:type="dcterms:W3CDTF">2021-10-06T07:02:39Z</dcterms:created>
  <dcterms:modified xsi:type="dcterms:W3CDTF">2022-10-28T22:33:17Z</dcterms:modified>
</cp:coreProperties>
</file>